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colors1.xml" ContentType="application/vnd.openxmlformats-officedocument.drawingml.diagramColors+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2"/>
  </p:notesMasterIdLst>
  <p:sldIdLst>
    <p:sldId id="298" r:id="rId2"/>
    <p:sldId id="293" r:id="rId3"/>
    <p:sldId id="294" r:id="rId4"/>
    <p:sldId id="295" r:id="rId5"/>
    <p:sldId id="296" r:id="rId6"/>
    <p:sldId id="297" r:id="rId7"/>
    <p:sldId id="299" r:id="rId8"/>
    <p:sldId id="302" r:id="rId9"/>
    <p:sldId id="301" r:id="rId10"/>
    <p:sldId id="30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6627" autoAdjust="0"/>
  </p:normalViewPr>
  <p:slideViewPr>
    <p:cSldViewPr>
      <p:cViewPr>
        <p:scale>
          <a:sx n="72" d="100"/>
          <a:sy n="72" d="100"/>
        </p:scale>
        <p:origin x="-1104" y="-582"/>
      </p:cViewPr>
      <p:guideLst>
        <p:guide orient="horz" pos="2160"/>
        <p:guide pos="2880"/>
      </p:guideLst>
    </p:cSldViewPr>
  </p:slideViewPr>
  <p:outlineViewPr>
    <p:cViewPr>
      <p:scale>
        <a:sx n="33" d="100"/>
        <a:sy n="33" d="100"/>
      </p:scale>
      <p:origin x="53" y="8213"/>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35BCE7-4149-4E7A-A187-D107B43114F8}" type="doc">
      <dgm:prSet loTypeId="urn:microsoft.com/office/officeart/2008/layout/RadialCluster" loCatId="cycle" qsTypeId="urn:microsoft.com/office/officeart/2005/8/quickstyle/3d7" qsCatId="3D" csTypeId="urn:microsoft.com/office/officeart/2005/8/colors/colorful1#1" csCatId="colorful" phldr="1"/>
      <dgm:spPr/>
      <dgm:t>
        <a:bodyPr/>
        <a:lstStyle/>
        <a:p>
          <a:endParaRPr lang="en-US"/>
        </a:p>
      </dgm:t>
    </dgm:pt>
    <dgm:pt modelId="{FA717DD4-887F-44F2-B101-C0F6608B98AB}">
      <dgm:prSet phldrT="[Text]"/>
      <dgm:spPr>
        <a:solidFill>
          <a:srgbClr val="7030A0"/>
        </a:solidFill>
      </dgm:spPr>
      <dgm:t>
        <a:bodyPr/>
        <a:lstStyle/>
        <a:p>
          <a:r>
            <a:rPr lang="en-US" dirty="0" smtClean="0"/>
            <a:t>Intake</a:t>
          </a:r>
          <a:endParaRPr lang="en-US" dirty="0"/>
        </a:p>
      </dgm:t>
    </dgm:pt>
    <dgm:pt modelId="{5FBD0709-2716-484A-A47C-8FDE7727E23E}" type="parTrans" cxnId="{94EDAA4F-11F0-4735-BDE7-2D50AE7435A4}">
      <dgm:prSet/>
      <dgm:spPr/>
      <dgm:t>
        <a:bodyPr/>
        <a:lstStyle/>
        <a:p>
          <a:endParaRPr lang="en-US"/>
        </a:p>
      </dgm:t>
    </dgm:pt>
    <dgm:pt modelId="{60D5CCBE-3D90-4A9A-81B4-ECE8847E5EA5}" type="sibTrans" cxnId="{94EDAA4F-11F0-4735-BDE7-2D50AE7435A4}">
      <dgm:prSet/>
      <dgm:spPr/>
      <dgm:t>
        <a:bodyPr/>
        <a:lstStyle/>
        <a:p>
          <a:endParaRPr lang="en-US"/>
        </a:p>
      </dgm:t>
    </dgm:pt>
    <dgm:pt modelId="{23DE5169-CA32-4D9C-AEDC-7D459ACF4978}">
      <dgm:prSet phldrT="[Text]"/>
      <dgm:spPr>
        <a:solidFill>
          <a:schemeClr val="accent1"/>
        </a:solidFill>
      </dgm:spPr>
      <dgm:t>
        <a:bodyPr/>
        <a:lstStyle/>
        <a:p>
          <a:r>
            <a:rPr lang="en-US" dirty="0" smtClean="0"/>
            <a:t>Therapists</a:t>
          </a:r>
          <a:endParaRPr lang="en-US" dirty="0"/>
        </a:p>
      </dgm:t>
    </dgm:pt>
    <dgm:pt modelId="{595BBA30-C568-47F6-BE14-58DE43CA2783}" type="parTrans" cxnId="{4BB7E7A8-505F-4AD8-BD48-239787749E9E}">
      <dgm:prSet/>
      <dgm:spPr>
        <a:ln>
          <a:solidFill>
            <a:srgbClr val="7030A0"/>
          </a:solidFill>
        </a:ln>
      </dgm:spPr>
      <dgm:t>
        <a:bodyPr/>
        <a:lstStyle/>
        <a:p>
          <a:endParaRPr lang="en-US"/>
        </a:p>
      </dgm:t>
    </dgm:pt>
    <dgm:pt modelId="{BD2D2FB0-90E9-4340-81D4-FE9B803391CE}" type="sibTrans" cxnId="{4BB7E7A8-505F-4AD8-BD48-239787749E9E}">
      <dgm:prSet/>
      <dgm:spPr/>
      <dgm:t>
        <a:bodyPr/>
        <a:lstStyle/>
        <a:p>
          <a:endParaRPr lang="en-US"/>
        </a:p>
      </dgm:t>
    </dgm:pt>
    <dgm:pt modelId="{C50C7B61-4831-4CA9-A2FA-D44FA93A75D5}">
      <dgm:prSet phldrT="[Text]"/>
      <dgm:spPr>
        <a:solidFill>
          <a:schemeClr val="accent1"/>
        </a:solidFill>
      </dgm:spPr>
      <dgm:t>
        <a:bodyPr/>
        <a:lstStyle/>
        <a:p>
          <a:r>
            <a:rPr lang="en-US" dirty="0" smtClean="0"/>
            <a:t>Parents</a:t>
          </a:r>
          <a:endParaRPr lang="en-US" dirty="0"/>
        </a:p>
      </dgm:t>
    </dgm:pt>
    <dgm:pt modelId="{17C338B5-4814-4437-8C15-3B3D4148572D}" type="parTrans" cxnId="{12C756A5-6C3D-4085-82F3-DF47D86EE6A4}">
      <dgm:prSet/>
      <dgm:spPr>
        <a:ln>
          <a:solidFill>
            <a:srgbClr val="7030A0"/>
          </a:solidFill>
        </a:ln>
      </dgm:spPr>
      <dgm:t>
        <a:bodyPr/>
        <a:lstStyle/>
        <a:p>
          <a:endParaRPr lang="en-US"/>
        </a:p>
      </dgm:t>
    </dgm:pt>
    <dgm:pt modelId="{004D2E61-D078-40B3-B01B-2979AF5E8D70}" type="sibTrans" cxnId="{12C756A5-6C3D-4085-82F3-DF47D86EE6A4}">
      <dgm:prSet/>
      <dgm:spPr/>
      <dgm:t>
        <a:bodyPr/>
        <a:lstStyle/>
        <a:p>
          <a:endParaRPr lang="en-US"/>
        </a:p>
      </dgm:t>
    </dgm:pt>
    <dgm:pt modelId="{876F3CAC-F623-4FC9-893C-DCE5E07ED5AE}">
      <dgm:prSet phldrT="[Text]"/>
      <dgm:spPr>
        <a:solidFill>
          <a:schemeClr val="accent1"/>
        </a:solidFill>
      </dgm:spPr>
      <dgm:t>
        <a:bodyPr/>
        <a:lstStyle/>
        <a:p>
          <a:r>
            <a:rPr lang="en-US" dirty="0" smtClean="0"/>
            <a:t>Hospitals</a:t>
          </a:r>
          <a:endParaRPr lang="en-US" dirty="0"/>
        </a:p>
      </dgm:t>
    </dgm:pt>
    <dgm:pt modelId="{9DDACA3A-C468-4D5C-BFB8-4FBAD944CE12}" type="parTrans" cxnId="{F6F04BF0-0D18-49BD-A821-5B77FA907D34}">
      <dgm:prSet/>
      <dgm:spPr>
        <a:ln>
          <a:solidFill>
            <a:srgbClr val="7030A0"/>
          </a:solidFill>
        </a:ln>
      </dgm:spPr>
      <dgm:t>
        <a:bodyPr/>
        <a:lstStyle/>
        <a:p>
          <a:endParaRPr lang="en-US"/>
        </a:p>
      </dgm:t>
    </dgm:pt>
    <dgm:pt modelId="{0B4C45E2-2F8D-4ED9-B4B8-1D5D61175CFC}" type="sibTrans" cxnId="{F6F04BF0-0D18-49BD-A821-5B77FA907D34}">
      <dgm:prSet/>
      <dgm:spPr/>
      <dgm:t>
        <a:bodyPr/>
        <a:lstStyle/>
        <a:p>
          <a:endParaRPr lang="en-US"/>
        </a:p>
      </dgm:t>
    </dgm:pt>
    <dgm:pt modelId="{342A28ED-69EA-4DB9-BBFD-BB66E7178E54}">
      <dgm:prSet/>
      <dgm:spPr>
        <a:solidFill>
          <a:schemeClr val="accent1"/>
        </a:solidFill>
      </dgm:spPr>
      <dgm:t>
        <a:bodyPr/>
        <a:lstStyle/>
        <a:p>
          <a:r>
            <a:rPr lang="en-US" dirty="0" smtClean="0"/>
            <a:t>Other County </a:t>
          </a:r>
          <a:endParaRPr lang="en-US" dirty="0"/>
        </a:p>
      </dgm:t>
    </dgm:pt>
    <dgm:pt modelId="{F914DCF5-9C00-4978-8A4F-17F452A1193A}" type="parTrans" cxnId="{F9D3C6EA-F20F-4C98-BCD1-39D03BB952BC}">
      <dgm:prSet/>
      <dgm:spPr>
        <a:ln>
          <a:solidFill>
            <a:srgbClr val="7030A0"/>
          </a:solidFill>
        </a:ln>
      </dgm:spPr>
      <dgm:t>
        <a:bodyPr/>
        <a:lstStyle/>
        <a:p>
          <a:endParaRPr lang="en-US"/>
        </a:p>
      </dgm:t>
    </dgm:pt>
    <dgm:pt modelId="{81911C42-9BED-4CA8-8A24-742A2D18F90D}" type="sibTrans" cxnId="{F9D3C6EA-F20F-4C98-BCD1-39D03BB952BC}">
      <dgm:prSet/>
      <dgm:spPr/>
      <dgm:t>
        <a:bodyPr/>
        <a:lstStyle/>
        <a:p>
          <a:endParaRPr lang="en-US"/>
        </a:p>
      </dgm:t>
    </dgm:pt>
    <dgm:pt modelId="{65BF7B82-9FC7-4EB6-B224-1C2FC15FC4DA}">
      <dgm:prSet/>
      <dgm:spPr>
        <a:solidFill>
          <a:schemeClr val="accent1"/>
        </a:solidFill>
      </dgm:spPr>
      <dgm:t>
        <a:bodyPr/>
        <a:lstStyle/>
        <a:p>
          <a:r>
            <a:rPr lang="en-US" dirty="0" smtClean="0"/>
            <a:t>Probation</a:t>
          </a:r>
          <a:endParaRPr lang="en-US" dirty="0"/>
        </a:p>
      </dgm:t>
    </dgm:pt>
    <dgm:pt modelId="{4C229A10-FE45-414D-B5B7-3F6E843CF8DD}" type="parTrans" cxnId="{5A0ED4AF-95E7-4045-AA96-F67E402E2921}">
      <dgm:prSet/>
      <dgm:spPr>
        <a:ln>
          <a:solidFill>
            <a:srgbClr val="7030A0"/>
          </a:solidFill>
        </a:ln>
      </dgm:spPr>
      <dgm:t>
        <a:bodyPr/>
        <a:lstStyle/>
        <a:p>
          <a:endParaRPr lang="en-US"/>
        </a:p>
      </dgm:t>
    </dgm:pt>
    <dgm:pt modelId="{EC10C749-4831-4246-9C45-F7303E07B1EF}" type="sibTrans" cxnId="{5A0ED4AF-95E7-4045-AA96-F67E402E2921}">
      <dgm:prSet/>
      <dgm:spPr/>
      <dgm:t>
        <a:bodyPr/>
        <a:lstStyle/>
        <a:p>
          <a:endParaRPr lang="en-US"/>
        </a:p>
      </dgm:t>
    </dgm:pt>
    <dgm:pt modelId="{4F453679-A6F5-4B38-915E-EF9373313A79}">
      <dgm:prSet/>
      <dgm:spPr>
        <a:solidFill>
          <a:schemeClr val="accent1"/>
        </a:solidFill>
      </dgm:spPr>
      <dgm:t>
        <a:bodyPr/>
        <a:lstStyle/>
        <a:p>
          <a:r>
            <a:rPr lang="en-US" dirty="0" smtClean="0"/>
            <a:t>School</a:t>
          </a:r>
          <a:endParaRPr lang="en-US" dirty="0"/>
        </a:p>
      </dgm:t>
    </dgm:pt>
    <dgm:pt modelId="{557AFD39-4152-46B2-9DA6-83969BABD343}" type="parTrans" cxnId="{C89BA5EF-8A89-421C-88C2-467C0FDB9132}">
      <dgm:prSet/>
      <dgm:spPr>
        <a:ln>
          <a:solidFill>
            <a:srgbClr val="7030A0"/>
          </a:solidFill>
        </a:ln>
      </dgm:spPr>
      <dgm:t>
        <a:bodyPr/>
        <a:lstStyle/>
        <a:p>
          <a:endParaRPr lang="en-US"/>
        </a:p>
      </dgm:t>
    </dgm:pt>
    <dgm:pt modelId="{6449F410-61AA-466F-BBFD-3B536CC668E9}" type="sibTrans" cxnId="{C89BA5EF-8A89-421C-88C2-467C0FDB9132}">
      <dgm:prSet/>
      <dgm:spPr/>
      <dgm:t>
        <a:bodyPr/>
        <a:lstStyle/>
        <a:p>
          <a:endParaRPr lang="en-US"/>
        </a:p>
      </dgm:t>
    </dgm:pt>
    <dgm:pt modelId="{35B1698B-65F1-4C10-BA30-C0153A14EE2F}" type="pres">
      <dgm:prSet presAssocID="{2D35BCE7-4149-4E7A-A187-D107B43114F8}" presName="Name0" presStyleCnt="0">
        <dgm:presLayoutVars>
          <dgm:chMax val="1"/>
          <dgm:chPref val="1"/>
          <dgm:dir/>
          <dgm:animOne val="branch"/>
          <dgm:animLvl val="lvl"/>
        </dgm:presLayoutVars>
      </dgm:prSet>
      <dgm:spPr/>
      <dgm:t>
        <a:bodyPr/>
        <a:lstStyle/>
        <a:p>
          <a:endParaRPr lang="en-US"/>
        </a:p>
      </dgm:t>
    </dgm:pt>
    <dgm:pt modelId="{DC44A4E0-9945-4EB8-89B6-BCA8F794E1A1}" type="pres">
      <dgm:prSet presAssocID="{FA717DD4-887F-44F2-B101-C0F6608B98AB}" presName="singleCycle" presStyleCnt="0"/>
      <dgm:spPr/>
    </dgm:pt>
    <dgm:pt modelId="{FB2CE10F-8D29-43E7-90D9-A37D6C91DF2E}" type="pres">
      <dgm:prSet presAssocID="{FA717DD4-887F-44F2-B101-C0F6608B98AB}" presName="singleCenter" presStyleLbl="node1" presStyleIdx="0" presStyleCnt="7">
        <dgm:presLayoutVars>
          <dgm:chMax val="7"/>
          <dgm:chPref val="7"/>
        </dgm:presLayoutVars>
      </dgm:prSet>
      <dgm:spPr/>
      <dgm:t>
        <a:bodyPr/>
        <a:lstStyle/>
        <a:p>
          <a:endParaRPr lang="en-US"/>
        </a:p>
      </dgm:t>
    </dgm:pt>
    <dgm:pt modelId="{F4A772D4-1A67-411D-992A-828001D30060}" type="pres">
      <dgm:prSet presAssocID="{595BBA30-C568-47F6-BE14-58DE43CA2783}" presName="Name56" presStyleLbl="parChTrans1D2" presStyleIdx="0" presStyleCnt="6"/>
      <dgm:spPr/>
      <dgm:t>
        <a:bodyPr/>
        <a:lstStyle/>
        <a:p>
          <a:endParaRPr lang="en-US"/>
        </a:p>
      </dgm:t>
    </dgm:pt>
    <dgm:pt modelId="{C6428BD0-438D-404E-BE3A-47A4DD9F2551}" type="pres">
      <dgm:prSet presAssocID="{23DE5169-CA32-4D9C-AEDC-7D459ACF4978}" presName="text0" presStyleLbl="node1" presStyleIdx="1" presStyleCnt="7">
        <dgm:presLayoutVars>
          <dgm:bulletEnabled val="1"/>
        </dgm:presLayoutVars>
      </dgm:prSet>
      <dgm:spPr/>
      <dgm:t>
        <a:bodyPr/>
        <a:lstStyle/>
        <a:p>
          <a:endParaRPr lang="en-US"/>
        </a:p>
      </dgm:t>
    </dgm:pt>
    <dgm:pt modelId="{43D60C0E-DC82-4DB0-A270-86CBF0104B7E}" type="pres">
      <dgm:prSet presAssocID="{17C338B5-4814-4437-8C15-3B3D4148572D}" presName="Name56" presStyleLbl="parChTrans1D2" presStyleIdx="1" presStyleCnt="6"/>
      <dgm:spPr/>
      <dgm:t>
        <a:bodyPr/>
        <a:lstStyle/>
        <a:p>
          <a:endParaRPr lang="en-US"/>
        </a:p>
      </dgm:t>
    </dgm:pt>
    <dgm:pt modelId="{96AEB73F-0DA9-4855-B923-6E5484657575}" type="pres">
      <dgm:prSet presAssocID="{C50C7B61-4831-4CA9-A2FA-D44FA93A75D5}" presName="text0" presStyleLbl="node1" presStyleIdx="2" presStyleCnt="7">
        <dgm:presLayoutVars>
          <dgm:bulletEnabled val="1"/>
        </dgm:presLayoutVars>
      </dgm:prSet>
      <dgm:spPr/>
      <dgm:t>
        <a:bodyPr/>
        <a:lstStyle/>
        <a:p>
          <a:endParaRPr lang="en-US"/>
        </a:p>
      </dgm:t>
    </dgm:pt>
    <dgm:pt modelId="{63EAB2D8-9DF8-49F1-B8A5-3CCFB541AC47}" type="pres">
      <dgm:prSet presAssocID="{9DDACA3A-C468-4D5C-BFB8-4FBAD944CE12}" presName="Name56" presStyleLbl="parChTrans1D2" presStyleIdx="2" presStyleCnt="6"/>
      <dgm:spPr/>
      <dgm:t>
        <a:bodyPr/>
        <a:lstStyle/>
        <a:p>
          <a:endParaRPr lang="en-US"/>
        </a:p>
      </dgm:t>
    </dgm:pt>
    <dgm:pt modelId="{2B18E50E-D2BC-45E4-8853-4BC36E47BAE0}" type="pres">
      <dgm:prSet presAssocID="{876F3CAC-F623-4FC9-893C-DCE5E07ED5AE}" presName="text0" presStyleLbl="node1" presStyleIdx="3" presStyleCnt="7">
        <dgm:presLayoutVars>
          <dgm:bulletEnabled val="1"/>
        </dgm:presLayoutVars>
      </dgm:prSet>
      <dgm:spPr/>
      <dgm:t>
        <a:bodyPr/>
        <a:lstStyle/>
        <a:p>
          <a:endParaRPr lang="en-US"/>
        </a:p>
      </dgm:t>
    </dgm:pt>
    <dgm:pt modelId="{3A5A8C7C-85C6-4552-8DF2-8DCA3D6BA009}" type="pres">
      <dgm:prSet presAssocID="{F914DCF5-9C00-4978-8A4F-17F452A1193A}" presName="Name56" presStyleLbl="parChTrans1D2" presStyleIdx="3" presStyleCnt="6"/>
      <dgm:spPr/>
      <dgm:t>
        <a:bodyPr/>
        <a:lstStyle/>
        <a:p>
          <a:endParaRPr lang="en-US"/>
        </a:p>
      </dgm:t>
    </dgm:pt>
    <dgm:pt modelId="{2E32DC55-797C-4AF5-B233-98E776FD5CE3}" type="pres">
      <dgm:prSet presAssocID="{342A28ED-69EA-4DB9-BBFD-BB66E7178E54}" presName="text0" presStyleLbl="node1" presStyleIdx="4" presStyleCnt="7">
        <dgm:presLayoutVars>
          <dgm:bulletEnabled val="1"/>
        </dgm:presLayoutVars>
      </dgm:prSet>
      <dgm:spPr/>
      <dgm:t>
        <a:bodyPr/>
        <a:lstStyle/>
        <a:p>
          <a:endParaRPr lang="en-US"/>
        </a:p>
      </dgm:t>
    </dgm:pt>
    <dgm:pt modelId="{17181306-1491-480F-8DE3-09E1BAF5E5FD}" type="pres">
      <dgm:prSet presAssocID="{4C229A10-FE45-414D-B5B7-3F6E843CF8DD}" presName="Name56" presStyleLbl="parChTrans1D2" presStyleIdx="4" presStyleCnt="6"/>
      <dgm:spPr/>
      <dgm:t>
        <a:bodyPr/>
        <a:lstStyle/>
        <a:p>
          <a:endParaRPr lang="en-US"/>
        </a:p>
      </dgm:t>
    </dgm:pt>
    <dgm:pt modelId="{A66C4203-BF33-477D-BBD4-D553058EB751}" type="pres">
      <dgm:prSet presAssocID="{65BF7B82-9FC7-4EB6-B224-1C2FC15FC4DA}" presName="text0" presStyleLbl="node1" presStyleIdx="5" presStyleCnt="7">
        <dgm:presLayoutVars>
          <dgm:bulletEnabled val="1"/>
        </dgm:presLayoutVars>
      </dgm:prSet>
      <dgm:spPr/>
      <dgm:t>
        <a:bodyPr/>
        <a:lstStyle/>
        <a:p>
          <a:endParaRPr lang="en-US"/>
        </a:p>
      </dgm:t>
    </dgm:pt>
    <dgm:pt modelId="{0830FF01-464F-4881-B1D6-C23408DB3D98}" type="pres">
      <dgm:prSet presAssocID="{557AFD39-4152-46B2-9DA6-83969BABD343}" presName="Name56" presStyleLbl="parChTrans1D2" presStyleIdx="5" presStyleCnt="6"/>
      <dgm:spPr/>
      <dgm:t>
        <a:bodyPr/>
        <a:lstStyle/>
        <a:p>
          <a:endParaRPr lang="en-US"/>
        </a:p>
      </dgm:t>
    </dgm:pt>
    <dgm:pt modelId="{872B2456-BF0E-4605-9542-43D8A1195E35}" type="pres">
      <dgm:prSet presAssocID="{4F453679-A6F5-4B38-915E-EF9373313A79}" presName="text0" presStyleLbl="node1" presStyleIdx="6" presStyleCnt="7">
        <dgm:presLayoutVars>
          <dgm:bulletEnabled val="1"/>
        </dgm:presLayoutVars>
      </dgm:prSet>
      <dgm:spPr/>
      <dgm:t>
        <a:bodyPr/>
        <a:lstStyle/>
        <a:p>
          <a:endParaRPr lang="en-US"/>
        </a:p>
      </dgm:t>
    </dgm:pt>
  </dgm:ptLst>
  <dgm:cxnLst>
    <dgm:cxn modelId="{1847F5EA-61DF-4960-8108-1E5BDFBB2757}" type="presOf" srcId="{595BBA30-C568-47F6-BE14-58DE43CA2783}" destId="{F4A772D4-1A67-411D-992A-828001D30060}" srcOrd="0" destOrd="0" presId="urn:microsoft.com/office/officeart/2008/layout/RadialCluster"/>
    <dgm:cxn modelId="{27B46CE0-38B0-45D0-B26A-DD0856180F2B}" type="presOf" srcId="{17C338B5-4814-4437-8C15-3B3D4148572D}" destId="{43D60C0E-DC82-4DB0-A270-86CBF0104B7E}" srcOrd="0" destOrd="0" presId="urn:microsoft.com/office/officeart/2008/layout/RadialCluster"/>
    <dgm:cxn modelId="{4BB7E7A8-505F-4AD8-BD48-239787749E9E}" srcId="{FA717DD4-887F-44F2-B101-C0F6608B98AB}" destId="{23DE5169-CA32-4D9C-AEDC-7D459ACF4978}" srcOrd="0" destOrd="0" parTransId="{595BBA30-C568-47F6-BE14-58DE43CA2783}" sibTransId="{BD2D2FB0-90E9-4340-81D4-FE9B803391CE}"/>
    <dgm:cxn modelId="{77ECCB6B-235A-4E43-B15C-9F9E8992AE4F}" type="presOf" srcId="{23DE5169-CA32-4D9C-AEDC-7D459ACF4978}" destId="{C6428BD0-438D-404E-BE3A-47A4DD9F2551}" srcOrd="0" destOrd="0" presId="urn:microsoft.com/office/officeart/2008/layout/RadialCluster"/>
    <dgm:cxn modelId="{C89BA5EF-8A89-421C-88C2-467C0FDB9132}" srcId="{FA717DD4-887F-44F2-B101-C0F6608B98AB}" destId="{4F453679-A6F5-4B38-915E-EF9373313A79}" srcOrd="5" destOrd="0" parTransId="{557AFD39-4152-46B2-9DA6-83969BABD343}" sibTransId="{6449F410-61AA-466F-BBFD-3B536CC668E9}"/>
    <dgm:cxn modelId="{94EDAA4F-11F0-4735-BDE7-2D50AE7435A4}" srcId="{2D35BCE7-4149-4E7A-A187-D107B43114F8}" destId="{FA717DD4-887F-44F2-B101-C0F6608B98AB}" srcOrd="0" destOrd="0" parTransId="{5FBD0709-2716-484A-A47C-8FDE7727E23E}" sibTransId="{60D5CCBE-3D90-4A9A-81B4-ECE8847E5EA5}"/>
    <dgm:cxn modelId="{5A0ED4AF-95E7-4045-AA96-F67E402E2921}" srcId="{FA717DD4-887F-44F2-B101-C0F6608B98AB}" destId="{65BF7B82-9FC7-4EB6-B224-1C2FC15FC4DA}" srcOrd="4" destOrd="0" parTransId="{4C229A10-FE45-414D-B5B7-3F6E843CF8DD}" sibTransId="{EC10C749-4831-4246-9C45-F7303E07B1EF}"/>
    <dgm:cxn modelId="{4EEB5124-9FDF-4917-864B-F7A319C13187}" type="presOf" srcId="{C50C7B61-4831-4CA9-A2FA-D44FA93A75D5}" destId="{96AEB73F-0DA9-4855-B923-6E5484657575}" srcOrd="0" destOrd="0" presId="urn:microsoft.com/office/officeart/2008/layout/RadialCluster"/>
    <dgm:cxn modelId="{7D170811-0185-4575-BF6B-EF059DEFD987}" type="presOf" srcId="{342A28ED-69EA-4DB9-BBFD-BB66E7178E54}" destId="{2E32DC55-797C-4AF5-B233-98E776FD5CE3}" srcOrd="0" destOrd="0" presId="urn:microsoft.com/office/officeart/2008/layout/RadialCluster"/>
    <dgm:cxn modelId="{DD54C906-4117-4407-A80A-DB63A21C56DE}" type="presOf" srcId="{9DDACA3A-C468-4D5C-BFB8-4FBAD944CE12}" destId="{63EAB2D8-9DF8-49F1-B8A5-3CCFB541AC47}" srcOrd="0" destOrd="0" presId="urn:microsoft.com/office/officeart/2008/layout/RadialCluster"/>
    <dgm:cxn modelId="{7E7B0FB9-2774-4B92-91FD-D7666CCACC63}" type="presOf" srcId="{2D35BCE7-4149-4E7A-A187-D107B43114F8}" destId="{35B1698B-65F1-4C10-BA30-C0153A14EE2F}" srcOrd="0" destOrd="0" presId="urn:microsoft.com/office/officeart/2008/layout/RadialCluster"/>
    <dgm:cxn modelId="{12C756A5-6C3D-4085-82F3-DF47D86EE6A4}" srcId="{FA717DD4-887F-44F2-B101-C0F6608B98AB}" destId="{C50C7B61-4831-4CA9-A2FA-D44FA93A75D5}" srcOrd="1" destOrd="0" parTransId="{17C338B5-4814-4437-8C15-3B3D4148572D}" sibTransId="{004D2E61-D078-40B3-B01B-2979AF5E8D70}"/>
    <dgm:cxn modelId="{F6F04BF0-0D18-49BD-A821-5B77FA907D34}" srcId="{FA717DD4-887F-44F2-B101-C0F6608B98AB}" destId="{876F3CAC-F623-4FC9-893C-DCE5E07ED5AE}" srcOrd="2" destOrd="0" parTransId="{9DDACA3A-C468-4D5C-BFB8-4FBAD944CE12}" sibTransId="{0B4C45E2-2F8D-4ED9-B4B8-1D5D61175CFC}"/>
    <dgm:cxn modelId="{9A536D3C-05A6-4259-B379-C539AE98C5F1}" type="presOf" srcId="{65BF7B82-9FC7-4EB6-B224-1C2FC15FC4DA}" destId="{A66C4203-BF33-477D-BBD4-D553058EB751}" srcOrd="0" destOrd="0" presId="urn:microsoft.com/office/officeart/2008/layout/RadialCluster"/>
    <dgm:cxn modelId="{B66E5568-CBF7-48F1-BDEE-9D507699CC74}" type="presOf" srcId="{4F453679-A6F5-4B38-915E-EF9373313A79}" destId="{872B2456-BF0E-4605-9542-43D8A1195E35}" srcOrd="0" destOrd="0" presId="urn:microsoft.com/office/officeart/2008/layout/RadialCluster"/>
    <dgm:cxn modelId="{DCF54EAE-1ABB-4EC3-9EE6-35D3228B0150}" type="presOf" srcId="{FA717DD4-887F-44F2-B101-C0F6608B98AB}" destId="{FB2CE10F-8D29-43E7-90D9-A37D6C91DF2E}" srcOrd="0" destOrd="0" presId="urn:microsoft.com/office/officeart/2008/layout/RadialCluster"/>
    <dgm:cxn modelId="{EEB387B1-F344-4118-B928-BDB0A9425E53}" type="presOf" srcId="{F914DCF5-9C00-4978-8A4F-17F452A1193A}" destId="{3A5A8C7C-85C6-4552-8DF2-8DCA3D6BA009}" srcOrd="0" destOrd="0" presId="urn:microsoft.com/office/officeart/2008/layout/RadialCluster"/>
    <dgm:cxn modelId="{5AD75166-0602-4E5C-9E32-A5BF3AE8C44A}" type="presOf" srcId="{4C229A10-FE45-414D-B5B7-3F6E843CF8DD}" destId="{17181306-1491-480F-8DE3-09E1BAF5E5FD}" srcOrd="0" destOrd="0" presId="urn:microsoft.com/office/officeart/2008/layout/RadialCluster"/>
    <dgm:cxn modelId="{54013D1C-9667-449D-BF31-FF1587CAA5CC}" type="presOf" srcId="{876F3CAC-F623-4FC9-893C-DCE5E07ED5AE}" destId="{2B18E50E-D2BC-45E4-8853-4BC36E47BAE0}" srcOrd="0" destOrd="0" presId="urn:microsoft.com/office/officeart/2008/layout/RadialCluster"/>
    <dgm:cxn modelId="{F9D3C6EA-F20F-4C98-BCD1-39D03BB952BC}" srcId="{FA717DD4-887F-44F2-B101-C0F6608B98AB}" destId="{342A28ED-69EA-4DB9-BBFD-BB66E7178E54}" srcOrd="3" destOrd="0" parTransId="{F914DCF5-9C00-4978-8A4F-17F452A1193A}" sibTransId="{81911C42-9BED-4CA8-8A24-742A2D18F90D}"/>
    <dgm:cxn modelId="{D39B4118-7296-4678-AB82-E1949CE0597C}" type="presOf" srcId="{557AFD39-4152-46B2-9DA6-83969BABD343}" destId="{0830FF01-464F-4881-B1D6-C23408DB3D98}" srcOrd="0" destOrd="0" presId="urn:microsoft.com/office/officeart/2008/layout/RadialCluster"/>
    <dgm:cxn modelId="{5E2C9896-4CCE-413B-8E11-E3634E560100}" type="presParOf" srcId="{35B1698B-65F1-4C10-BA30-C0153A14EE2F}" destId="{DC44A4E0-9945-4EB8-89B6-BCA8F794E1A1}" srcOrd="0" destOrd="0" presId="urn:microsoft.com/office/officeart/2008/layout/RadialCluster"/>
    <dgm:cxn modelId="{CEA1F456-6D79-412D-B106-CEA65A10F587}" type="presParOf" srcId="{DC44A4E0-9945-4EB8-89B6-BCA8F794E1A1}" destId="{FB2CE10F-8D29-43E7-90D9-A37D6C91DF2E}" srcOrd="0" destOrd="0" presId="urn:microsoft.com/office/officeart/2008/layout/RadialCluster"/>
    <dgm:cxn modelId="{049BBC17-BF7C-483C-975C-68AAB9B64336}" type="presParOf" srcId="{DC44A4E0-9945-4EB8-89B6-BCA8F794E1A1}" destId="{F4A772D4-1A67-411D-992A-828001D30060}" srcOrd="1" destOrd="0" presId="urn:microsoft.com/office/officeart/2008/layout/RadialCluster"/>
    <dgm:cxn modelId="{DE207FE1-4443-4F7A-9F90-9E6B1865ACD7}" type="presParOf" srcId="{DC44A4E0-9945-4EB8-89B6-BCA8F794E1A1}" destId="{C6428BD0-438D-404E-BE3A-47A4DD9F2551}" srcOrd="2" destOrd="0" presId="urn:microsoft.com/office/officeart/2008/layout/RadialCluster"/>
    <dgm:cxn modelId="{AFFDA093-55BC-4A82-ABD3-2FB77D82384E}" type="presParOf" srcId="{DC44A4E0-9945-4EB8-89B6-BCA8F794E1A1}" destId="{43D60C0E-DC82-4DB0-A270-86CBF0104B7E}" srcOrd="3" destOrd="0" presId="urn:microsoft.com/office/officeart/2008/layout/RadialCluster"/>
    <dgm:cxn modelId="{156F937C-8BA6-4C32-BC9C-98B507CE87C0}" type="presParOf" srcId="{DC44A4E0-9945-4EB8-89B6-BCA8F794E1A1}" destId="{96AEB73F-0DA9-4855-B923-6E5484657575}" srcOrd="4" destOrd="0" presId="urn:microsoft.com/office/officeart/2008/layout/RadialCluster"/>
    <dgm:cxn modelId="{A0C06B62-644C-4173-B68A-CD1D470FBFB6}" type="presParOf" srcId="{DC44A4E0-9945-4EB8-89B6-BCA8F794E1A1}" destId="{63EAB2D8-9DF8-49F1-B8A5-3CCFB541AC47}" srcOrd="5" destOrd="0" presId="urn:microsoft.com/office/officeart/2008/layout/RadialCluster"/>
    <dgm:cxn modelId="{1D67737B-C241-4F76-A76A-DE6851736C70}" type="presParOf" srcId="{DC44A4E0-9945-4EB8-89B6-BCA8F794E1A1}" destId="{2B18E50E-D2BC-45E4-8853-4BC36E47BAE0}" srcOrd="6" destOrd="0" presId="urn:microsoft.com/office/officeart/2008/layout/RadialCluster"/>
    <dgm:cxn modelId="{03A38100-16DC-4F8F-AD85-783B4EB73087}" type="presParOf" srcId="{DC44A4E0-9945-4EB8-89B6-BCA8F794E1A1}" destId="{3A5A8C7C-85C6-4552-8DF2-8DCA3D6BA009}" srcOrd="7" destOrd="0" presId="urn:microsoft.com/office/officeart/2008/layout/RadialCluster"/>
    <dgm:cxn modelId="{EEF085F3-62F6-4FED-BBB9-84DC47417DE9}" type="presParOf" srcId="{DC44A4E0-9945-4EB8-89B6-BCA8F794E1A1}" destId="{2E32DC55-797C-4AF5-B233-98E776FD5CE3}" srcOrd="8" destOrd="0" presId="urn:microsoft.com/office/officeart/2008/layout/RadialCluster"/>
    <dgm:cxn modelId="{2D56A11C-5FB1-44E3-9E42-0AB0FE8F66DB}" type="presParOf" srcId="{DC44A4E0-9945-4EB8-89B6-BCA8F794E1A1}" destId="{17181306-1491-480F-8DE3-09E1BAF5E5FD}" srcOrd="9" destOrd="0" presId="urn:microsoft.com/office/officeart/2008/layout/RadialCluster"/>
    <dgm:cxn modelId="{A45E3BF6-5F21-47BA-9774-A6554204AE45}" type="presParOf" srcId="{DC44A4E0-9945-4EB8-89B6-BCA8F794E1A1}" destId="{A66C4203-BF33-477D-BBD4-D553058EB751}" srcOrd="10" destOrd="0" presId="urn:microsoft.com/office/officeart/2008/layout/RadialCluster"/>
    <dgm:cxn modelId="{CB04C830-1262-4A59-BEB8-ECA2C56EE479}" type="presParOf" srcId="{DC44A4E0-9945-4EB8-89B6-BCA8F794E1A1}" destId="{0830FF01-464F-4881-B1D6-C23408DB3D98}" srcOrd="11" destOrd="0" presId="urn:microsoft.com/office/officeart/2008/layout/RadialCluster"/>
    <dgm:cxn modelId="{8C773EA3-D46F-4AF2-97E1-2D011A5DF723}" type="presParOf" srcId="{DC44A4E0-9945-4EB8-89B6-BCA8F794E1A1}" destId="{872B2456-BF0E-4605-9542-43D8A1195E35}" srcOrd="12" destOrd="0" presId="urn:microsoft.com/office/officeart/2008/layout/RadialCluster"/>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2CE10F-8D29-43E7-90D9-A37D6C91DF2E}">
      <dsp:nvSpPr>
        <dsp:cNvPr id="0" name=""/>
        <dsp:cNvSpPr/>
      </dsp:nvSpPr>
      <dsp:spPr>
        <a:xfrm>
          <a:off x="3435905" y="1584086"/>
          <a:ext cx="1357788" cy="1357788"/>
        </a:xfrm>
        <a:prstGeom prst="roundRect">
          <a:avLst/>
        </a:prstGeom>
        <a:solidFill>
          <a:srgbClr val="7030A0"/>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US" sz="2800" kern="1200" dirty="0" smtClean="0"/>
            <a:t>Intake</a:t>
          </a:r>
          <a:endParaRPr lang="en-US" sz="2800" kern="1200" dirty="0"/>
        </a:p>
      </dsp:txBody>
      <dsp:txXfrm>
        <a:off x="3435905" y="1584086"/>
        <a:ext cx="1357788" cy="1357788"/>
      </dsp:txXfrm>
    </dsp:sp>
    <dsp:sp modelId="{F4A772D4-1A67-411D-992A-828001D30060}">
      <dsp:nvSpPr>
        <dsp:cNvPr id="0" name=""/>
        <dsp:cNvSpPr/>
      </dsp:nvSpPr>
      <dsp:spPr>
        <a:xfrm rot="16200000">
          <a:off x="3777810" y="1247097"/>
          <a:ext cx="673979" cy="0"/>
        </a:xfrm>
        <a:custGeom>
          <a:avLst/>
          <a:gdLst/>
          <a:ahLst/>
          <a:cxnLst/>
          <a:rect l="0" t="0" r="0" b="0"/>
          <a:pathLst>
            <a:path>
              <a:moveTo>
                <a:pt x="0" y="0"/>
              </a:moveTo>
              <a:lnTo>
                <a:pt x="673979" y="0"/>
              </a:lnTo>
            </a:path>
          </a:pathLst>
        </a:custGeom>
        <a:noFill/>
        <a:ln w="55000" cap="flat" cmpd="thickThin" algn="ctr">
          <a:solidFill>
            <a:srgbClr val="7030A0"/>
          </a:solidFill>
          <a:prstDash val="solid"/>
        </a:ln>
        <a:effectLst/>
        <a:sp3d z="-110000"/>
      </dsp:spPr>
      <dsp:style>
        <a:lnRef idx="2">
          <a:scrgbClr r="0" g="0" b="0"/>
        </a:lnRef>
        <a:fillRef idx="0">
          <a:scrgbClr r="0" g="0" b="0"/>
        </a:fillRef>
        <a:effectRef idx="0">
          <a:scrgbClr r="0" g="0" b="0"/>
        </a:effectRef>
        <a:fontRef idx="minor"/>
      </dsp:style>
    </dsp:sp>
    <dsp:sp modelId="{C6428BD0-438D-404E-BE3A-47A4DD9F2551}">
      <dsp:nvSpPr>
        <dsp:cNvPr id="0" name=""/>
        <dsp:cNvSpPr/>
      </dsp:nvSpPr>
      <dsp:spPr>
        <a:xfrm>
          <a:off x="3659940" y="388"/>
          <a:ext cx="909718" cy="909718"/>
        </a:xfrm>
        <a:prstGeom prst="roundRect">
          <a:avLst/>
        </a:prstGeom>
        <a:solidFill>
          <a:schemeClr val="accent1"/>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smtClean="0"/>
            <a:t>Therapists</a:t>
          </a:r>
          <a:endParaRPr lang="en-US" sz="1100" kern="1200" dirty="0"/>
        </a:p>
      </dsp:txBody>
      <dsp:txXfrm>
        <a:off x="3659940" y="388"/>
        <a:ext cx="909718" cy="909718"/>
      </dsp:txXfrm>
    </dsp:sp>
    <dsp:sp modelId="{43D60C0E-DC82-4DB0-A270-86CBF0104B7E}">
      <dsp:nvSpPr>
        <dsp:cNvPr id="0" name=""/>
        <dsp:cNvSpPr/>
      </dsp:nvSpPr>
      <dsp:spPr>
        <a:xfrm rot="19800000">
          <a:off x="4760295" y="1746374"/>
          <a:ext cx="498587" cy="0"/>
        </a:xfrm>
        <a:custGeom>
          <a:avLst/>
          <a:gdLst/>
          <a:ahLst/>
          <a:cxnLst/>
          <a:rect l="0" t="0" r="0" b="0"/>
          <a:pathLst>
            <a:path>
              <a:moveTo>
                <a:pt x="0" y="0"/>
              </a:moveTo>
              <a:lnTo>
                <a:pt x="498587" y="0"/>
              </a:lnTo>
            </a:path>
          </a:pathLst>
        </a:custGeom>
        <a:noFill/>
        <a:ln w="55000" cap="flat" cmpd="thickThin" algn="ctr">
          <a:solidFill>
            <a:srgbClr val="7030A0"/>
          </a:solidFill>
          <a:prstDash val="solid"/>
        </a:ln>
        <a:effectLst/>
        <a:sp3d z="-110000"/>
      </dsp:spPr>
      <dsp:style>
        <a:lnRef idx="2">
          <a:scrgbClr r="0" g="0" b="0"/>
        </a:lnRef>
        <a:fillRef idx="0">
          <a:scrgbClr r="0" g="0" b="0"/>
        </a:fillRef>
        <a:effectRef idx="0">
          <a:scrgbClr r="0" g="0" b="0"/>
        </a:effectRef>
        <a:fontRef idx="minor"/>
      </dsp:style>
    </dsp:sp>
    <dsp:sp modelId="{96AEB73F-0DA9-4855-B923-6E5484657575}">
      <dsp:nvSpPr>
        <dsp:cNvPr id="0" name=""/>
        <dsp:cNvSpPr/>
      </dsp:nvSpPr>
      <dsp:spPr>
        <a:xfrm>
          <a:off x="5225483" y="904255"/>
          <a:ext cx="909718" cy="909718"/>
        </a:xfrm>
        <a:prstGeom prst="roundRect">
          <a:avLst/>
        </a:prstGeom>
        <a:solidFill>
          <a:schemeClr val="accent1"/>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kern="1200" dirty="0" smtClean="0"/>
            <a:t>Parents</a:t>
          </a:r>
          <a:endParaRPr lang="en-US" sz="1600" kern="1200" dirty="0"/>
        </a:p>
      </dsp:txBody>
      <dsp:txXfrm>
        <a:off x="5225483" y="904255"/>
        <a:ext cx="909718" cy="909718"/>
      </dsp:txXfrm>
    </dsp:sp>
    <dsp:sp modelId="{63EAB2D8-9DF8-49F1-B8A5-3CCFB541AC47}">
      <dsp:nvSpPr>
        <dsp:cNvPr id="0" name=""/>
        <dsp:cNvSpPr/>
      </dsp:nvSpPr>
      <dsp:spPr>
        <a:xfrm rot="1800000">
          <a:off x="4760295" y="2779587"/>
          <a:ext cx="498587" cy="0"/>
        </a:xfrm>
        <a:custGeom>
          <a:avLst/>
          <a:gdLst/>
          <a:ahLst/>
          <a:cxnLst/>
          <a:rect l="0" t="0" r="0" b="0"/>
          <a:pathLst>
            <a:path>
              <a:moveTo>
                <a:pt x="0" y="0"/>
              </a:moveTo>
              <a:lnTo>
                <a:pt x="498587" y="0"/>
              </a:lnTo>
            </a:path>
          </a:pathLst>
        </a:custGeom>
        <a:noFill/>
        <a:ln w="55000" cap="flat" cmpd="thickThin" algn="ctr">
          <a:solidFill>
            <a:srgbClr val="7030A0"/>
          </a:solidFill>
          <a:prstDash val="solid"/>
        </a:ln>
        <a:effectLst/>
        <a:sp3d z="-110000"/>
      </dsp:spPr>
      <dsp:style>
        <a:lnRef idx="2">
          <a:scrgbClr r="0" g="0" b="0"/>
        </a:lnRef>
        <a:fillRef idx="0">
          <a:scrgbClr r="0" g="0" b="0"/>
        </a:fillRef>
        <a:effectRef idx="0">
          <a:scrgbClr r="0" g="0" b="0"/>
        </a:effectRef>
        <a:fontRef idx="minor"/>
      </dsp:style>
    </dsp:sp>
    <dsp:sp modelId="{2B18E50E-D2BC-45E4-8853-4BC36E47BAE0}">
      <dsp:nvSpPr>
        <dsp:cNvPr id="0" name=""/>
        <dsp:cNvSpPr/>
      </dsp:nvSpPr>
      <dsp:spPr>
        <a:xfrm>
          <a:off x="5225483" y="2711988"/>
          <a:ext cx="909718" cy="909718"/>
        </a:xfrm>
        <a:prstGeom prst="roundRect">
          <a:avLst/>
        </a:prstGeom>
        <a:solidFill>
          <a:schemeClr val="accent1"/>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t>Hospitals</a:t>
          </a:r>
          <a:endParaRPr lang="en-US" sz="1300" kern="1200" dirty="0"/>
        </a:p>
      </dsp:txBody>
      <dsp:txXfrm>
        <a:off x="5225483" y="2711988"/>
        <a:ext cx="909718" cy="909718"/>
      </dsp:txXfrm>
    </dsp:sp>
    <dsp:sp modelId="{3A5A8C7C-85C6-4552-8DF2-8DCA3D6BA009}">
      <dsp:nvSpPr>
        <dsp:cNvPr id="0" name=""/>
        <dsp:cNvSpPr/>
      </dsp:nvSpPr>
      <dsp:spPr>
        <a:xfrm rot="5400000">
          <a:off x="3777810" y="3278864"/>
          <a:ext cx="673979" cy="0"/>
        </a:xfrm>
        <a:custGeom>
          <a:avLst/>
          <a:gdLst/>
          <a:ahLst/>
          <a:cxnLst/>
          <a:rect l="0" t="0" r="0" b="0"/>
          <a:pathLst>
            <a:path>
              <a:moveTo>
                <a:pt x="0" y="0"/>
              </a:moveTo>
              <a:lnTo>
                <a:pt x="673979" y="0"/>
              </a:lnTo>
            </a:path>
          </a:pathLst>
        </a:custGeom>
        <a:noFill/>
        <a:ln w="55000" cap="flat" cmpd="thickThin" algn="ctr">
          <a:solidFill>
            <a:srgbClr val="7030A0"/>
          </a:solidFill>
          <a:prstDash val="solid"/>
        </a:ln>
        <a:effectLst/>
        <a:sp3d z="-110000"/>
      </dsp:spPr>
      <dsp:style>
        <a:lnRef idx="2">
          <a:scrgbClr r="0" g="0" b="0"/>
        </a:lnRef>
        <a:fillRef idx="0">
          <a:scrgbClr r="0" g="0" b="0"/>
        </a:fillRef>
        <a:effectRef idx="0">
          <a:scrgbClr r="0" g="0" b="0"/>
        </a:effectRef>
        <a:fontRef idx="minor"/>
      </dsp:style>
    </dsp:sp>
    <dsp:sp modelId="{2E32DC55-797C-4AF5-B233-98E776FD5CE3}">
      <dsp:nvSpPr>
        <dsp:cNvPr id="0" name=""/>
        <dsp:cNvSpPr/>
      </dsp:nvSpPr>
      <dsp:spPr>
        <a:xfrm>
          <a:off x="3659940" y="3615854"/>
          <a:ext cx="909718" cy="909718"/>
        </a:xfrm>
        <a:prstGeom prst="roundRect">
          <a:avLst/>
        </a:prstGeom>
        <a:solidFill>
          <a:schemeClr val="accent1"/>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kern="1200" dirty="0" smtClean="0"/>
            <a:t>Other County </a:t>
          </a:r>
          <a:endParaRPr lang="en-US" sz="1600" kern="1200" dirty="0"/>
        </a:p>
      </dsp:txBody>
      <dsp:txXfrm>
        <a:off x="3659940" y="3615854"/>
        <a:ext cx="909718" cy="909718"/>
      </dsp:txXfrm>
    </dsp:sp>
    <dsp:sp modelId="{17181306-1491-480F-8DE3-09E1BAF5E5FD}">
      <dsp:nvSpPr>
        <dsp:cNvPr id="0" name=""/>
        <dsp:cNvSpPr/>
      </dsp:nvSpPr>
      <dsp:spPr>
        <a:xfrm rot="9000000">
          <a:off x="2970717" y="2779587"/>
          <a:ext cx="498587" cy="0"/>
        </a:xfrm>
        <a:custGeom>
          <a:avLst/>
          <a:gdLst/>
          <a:ahLst/>
          <a:cxnLst/>
          <a:rect l="0" t="0" r="0" b="0"/>
          <a:pathLst>
            <a:path>
              <a:moveTo>
                <a:pt x="0" y="0"/>
              </a:moveTo>
              <a:lnTo>
                <a:pt x="498587" y="0"/>
              </a:lnTo>
            </a:path>
          </a:pathLst>
        </a:custGeom>
        <a:noFill/>
        <a:ln w="55000" cap="flat" cmpd="thickThin" algn="ctr">
          <a:solidFill>
            <a:srgbClr val="7030A0"/>
          </a:solidFill>
          <a:prstDash val="solid"/>
        </a:ln>
        <a:effectLst/>
        <a:sp3d z="-110000"/>
      </dsp:spPr>
      <dsp:style>
        <a:lnRef idx="2">
          <a:scrgbClr r="0" g="0" b="0"/>
        </a:lnRef>
        <a:fillRef idx="0">
          <a:scrgbClr r="0" g="0" b="0"/>
        </a:fillRef>
        <a:effectRef idx="0">
          <a:scrgbClr r="0" g="0" b="0"/>
        </a:effectRef>
        <a:fontRef idx="minor"/>
      </dsp:style>
    </dsp:sp>
    <dsp:sp modelId="{A66C4203-BF33-477D-BBD4-D553058EB751}">
      <dsp:nvSpPr>
        <dsp:cNvPr id="0" name=""/>
        <dsp:cNvSpPr/>
      </dsp:nvSpPr>
      <dsp:spPr>
        <a:xfrm>
          <a:off x="2094398" y="2711988"/>
          <a:ext cx="909718" cy="909718"/>
        </a:xfrm>
        <a:prstGeom prst="roundRect">
          <a:avLst/>
        </a:prstGeom>
        <a:solidFill>
          <a:schemeClr val="accent1"/>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r>
            <a:rPr lang="en-US" sz="1200" kern="1200" dirty="0" smtClean="0"/>
            <a:t>Probation</a:t>
          </a:r>
          <a:endParaRPr lang="en-US" sz="1200" kern="1200" dirty="0"/>
        </a:p>
      </dsp:txBody>
      <dsp:txXfrm>
        <a:off x="2094398" y="2711988"/>
        <a:ext cx="909718" cy="909718"/>
      </dsp:txXfrm>
    </dsp:sp>
    <dsp:sp modelId="{0830FF01-464F-4881-B1D6-C23408DB3D98}">
      <dsp:nvSpPr>
        <dsp:cNvPr id="0" name=""/>
        <dsp:cNvSpPr/>
      </dsp:nvSpPr>
      <dsp:spPr>
        <a:xfrm rot="12600000">
          <a:off x="2970717" y="1746374"/>
          <a:ext cx="498587" cy="0"/>
        </a:xfrm>
        <a:custGeom>
          <a:avLst/>
          <a:gdLst/>
          <a:ahLst/>
          <a:cxnLst/>
          <a:rect l="0" t="0" r="0" b="0"/>
          <a:pathLst>
            <a:path>
              <a:moveTo>
                <a:pt x="0" y="0"/>
              </a:moveTo>
              <a:lnTo>
                <a:pt x="498587" y="0"/>
              </a:lnTo>
            </a:path>
          </a:pathLst>
        </a:custGeom>
        <a:noFill/>
        <a:ln w="55000" cap="flat" cmpd="thickThin" algn="ctr">
          <a:solidFill>
            <a:srgbClr val="7030A0"/>
          </a:solidFill>
          <a:prstDash val="solid"/>
        </a:ln>
        <a:effectLst/>
        <a:sp3d z="-110000"/>
      </dsp:spPr>
      <dsp:style>
        <a:lnRef idx="2">
          <a:scrgbClr r="0" g="0" b="0"/>
        </a:lnRef>
        <a:fillRef idx="0">
          <a:scrgbClr r="0" g="0" b="0"/>
        </a:fillRef>
        <a:effectRef idx="0">
          <a:scrgbClr r="0" g="0" b="0"/>
        </a:effectRef>
        <a:fontRef idx="minor"/>
      </dsp:style>
    </dsp:sp>
    <dsp:sp modelId="{872B2456-BF0E-4605-9542-43D8A1195E35}">
      <dsp:nvSpPr>
        <dsp:cNvPr id="0" name=""/>
        <dsp:cNvSpPr/>
      </dsp:nvSpPr>
      <dsp:spPr>
        <a:xfrm>
          <a:off x="2094398" y="904255"/>
          <a:ext cx="909718" cy="909718"/>
        </a:xfrm>
        <a:prstGeom prst="roundRect">
          <a:avLst/>
        </a:prstGeom>
        <a:solidFill>
          <a:schemeClr val="accent1"/>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smtClean="0"/>
            <a:t>School</a:t>
          </a:r>
          <a:endParaRPr lang="en-US" sz="1800" kern="1200" dirty="0"/>
        </a:p>
      </dsp:txBody>
      <dsp:txXfrm>
        <a:off x="2094398" y="904255"/>
        <a:ext cx="909718" cy="909718"/>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E0BB00-F855-4776-B6FD-BE6E9919AA8B}" type="datetimeFigureOut">
              <a:rPr lang="en-US" smtClean="0"/>
              <a:pPr/>
              <a:t>2/24/2014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055C49E-FECA-4E48-A29F-6554C041FA16}" type="slidenum">
              <a:rPr lang="en-US" smtClean="0"/>
              <a:pPr/>
              <a:t>‹#›</a:t>
            </a:fld>
            <a:endParaRPr lang="en-US"/>
          </a:p>
        </p:txBody>
      </p:sp>
    </p:spTree>
    <p:extLst>
      <p:ext uri="{BB962C8B-B14F-4D97-AF65-F5344CB8AC3E}">
        <p14:creationId xmlns:p14="http://schemas.microsoft.com/office/powerpoint/2010/main" xmlns="" val="1485649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Eligible children have an organic disorder of the brain or a clinically significant disorder of thought, mood, perception, orientation, memory, or behavior that :</a:t>
            </a:r>
          </a:p>
          <a:p>
            <a:pPr lvl="0"/>
            <a:endParaRPr lang="en-US" dirty="0" smtClean="0"/>
          </a:p>
          <a:p>
            <a:pPr marL="178027" indent="-178027">
              <a:buFont typeface="Arial" panose="020B0604020202020204" pitchFamily="34" charset="0"/>
              <a:buChar char="•"/>
            </a:pPr>
            <a:r>
              <a:rPr lang="en-US" dirty="0" smtClean="0"/>
              <a:t>is listed in the clinical manual of international classification of diseases (ICD-9) code range 290.0 to 302.99 or 306.0 to 316.0 (all mental health diagnostic codes except for alcohol and drug dependence or abuse) or the corresponding code in the DSM IV, </a:t>
            </a:r>
            <a:r>
              <a:rPr lang="en-US" b="1" u="sng" dirty="0" smtClean="0"/>
              <a:t>and</a:t>
            </a:r>
            <a:endParaRPr lang="en-US" dirty="0" smtClean="0"/>
          </a:p>
          <a:p>
            <a:pPr marL="178027" indent="-178027">
              <a:buFont typeface="Arial" panose="020B0604020202020204" pitchFamily="34" charset="0"/>
              <a:buChar char="•"/>
            </a:pPr>
            <a:r>
              <a:rPr lang="en-US" dirty="0" smtClean="0"/>
              <a:t>seriously limits a child’s capacity to function in primary aspects of daily living such as personal relations, living arrangements, work, school, and recreation.</a:t>
            </a:r>
          </a:p>
          <a:p>
            <a:pPr lvl="0"/>
            <a:endParaRPr lang="en-US" dirty="0" smtClean="0"/>
          </a:p>
          <a:p>
            <a:pPr lvl="0"/>
            <a:r>
              <a:rPr lang="en-US" dirty="0" smtClean="0"/>
              <a:t>And meet </a:t>
            </a:r>
            <a:r>
              <a:rPr lang="en-US" u="sng" dirty="0" smtClean="0"/>
              <a:t>one</a:t>
            </a:r>
            <a:r>
              <a:rPr lang="en-US" dirty="0" smtClean="0"/>
              <a:t> of the following criteria:</a:t>
            </a:r>
          </a:p>
          <a:p>
            <a:pPr marL="178027" indent="-178027">
              <a:buFont typeface="Arial" panose="020B0604020202020204" pitchFamily="34" charset="0"/>
              <a:buChar char="•"/>
            </a:pPr>
            <a:r>
              <a:rPr lang="en-US" dirty="0" smtClean="0"/>
              <a:t>the child has been admitted within the past three years or is at risk of being admitted to inpatient treatment or residential treatment for an emotional disturbance; or</a:t>
            </a:r>
          </a:p>
          <a:p>
            <a:pPr marL="178027" indent="-178027">
              <a:buFont typeface="Arial" panose="020B0604020202020204" pitchFamily="34" charset="0"/>
              <a:buChar char="•"/>
            </a:pPr>
            <a:r>
              <a:rPr lang="en-US" dirty="0" smtClean="0"/>
              <a:t>the child is a Minnesota resident and is receiving inpatient treatment or residential treatment for an emotional disturbance through the interstate compact; or</a:t>
            </a:r>
          </a:p>
          <a:p>
            <a:pPr marL="178027" indent="-178027">
              <a:buFont typeface="Arial" panose="020B0604020202020204" pitchFamily="34" charset="0"/>
              <a:buChar char="•"/>
            </a:pPr>
            <a:r>
              <a:rPr lang="en-US" dirty="0" smtClean="0"/>
              <a:t>the child has one of the following as determined by a mental health professional:</a:t>
            </a:r>
          </a:p>
          <a:p>
            <a:pPr lvl="3"/>
            <a:r>
              <a:rPr lang="en-US" dirty="0" smtClean="0"/>
              <a:t>psychosis or a clinical depression; or</a:t>
            </a:r>
          </a:p>
          <a:p>
            <a:pPr lvl="3"/>
            <a:r>
              <a:rPr lang="en-US" dirty="0" smtClean="0"/>
              <a:t>risk of harming self or others as a result of an emotional disturbance; or</a:t>
            </a:r>
          </a:p>
          <a:p>
            <a:pPr lvl="3"/>
            <a:r>
              <a:rPr lang="en-US" dirty="0" smtClean="0"/>
              <a:t>psychopathological symptoms as a result of being a victim of physical or sexual abuse or of psychic trauma within the past year; or</a:t>
            </a:r>
          </a:p>
          <a:p>
            <a:pPr marL="178027" indent="-178027">
              <a:buFont typeface="Arial" panose="020B0604020202020204" pitchFamily="34" charset="0"/>
              <a:buChar char="•"/>
            </a:pPr>
            <a:r>
              <a:rPr lang="en-US" dirty="0" smtClean="0"/>
              <a:t>the child, as a result of an emotional disturbance, has significantly impaired home, school, or community functioning that has lasted at least one year or that, in the written opinion of a mental health professional, presents substantial risk of lasting at least one year.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055C49E-FECA-4E48-A29F-6554C041FA16}" type="slidenum">
              <a:rPr lang="en-US" smtClean="0"/>
              <a:pPr/>
              <a:t>3</a:t>
            </a:fld>
            <a:endParaRPr lang="en-US"/>
          </a:p>
        </p:txBody>
      </p:sp>
    </p:spTree>
    <p:extLst>
      <p:ext uri="{BB962C8B-B14F-4D97-AF65-F5344CB8AC3E}">
        <p14:creationId xmlns:p14="http://schemas.microsoft.com/office/powerpoint/2010/main" xmlns="" val="250153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55C49E-FECA-4E48-A29F-6554C041FA16}" type="slidenum">
              <a:rPr lang="en-US" smtClean="0"/>
              <a:pPr/>
              <a:t>4</a:t>
            </a:fld>
            <a:endParaRPr lang="en-US"/>
          </a:p>
        </p:txBody>
      </p:sp>
    </p:spTree>
    <p:extLst>
      <p:ext uri="{BB962C8B-B14F-4D97-AF65-F5344CB8AC3E}">
        <p14:creationId xmlns:p14="http://schemas.microsoft.com/office/powerpoint/2010/main" xmlns="" val="3567224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55C49E-FECA-4E48-A29F-6554C041FA16}" type="slidenum">
              <a:rPr lang="en-US" smtClean="0"/>
              <a:pPr/>
              <a:t>5</a:t>
            </a:fld>
            <a:endParaRPr lang="en-US"/>
          </a:p>
        </p:txBody>
      </p:sp>
    </p:spTree>
    <p:extLst>
      <p:ext uri="{BB962C8B-B14F-4D97-AF65-F5344CB8AC3E}">
        <p14:creationId xmlns:p14="http://schemas.microsoft.com/office/powerpoint/2010/main" xmlns="" val="1575420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MIGHT A CASE MANAGER DO?</a:t>
            </a:r>
            <a:endParaRPr lang="en-US" dirty="0"/>
          </a:p>
          <a:p>
            <a:r>
              <a:rPr lang="en-US" b="1" dirty="0"/>
              <a:t> </a:t>
            </a:r>
            <a:endParaRPr lang="en-US" dirty="0"/>
          </a:p>
          <a:p>
            <a:r>
              <a:rPr lang="en-US" dirty="0"/>
              <a:t>¨ Complete an intake assessment to identify  strengths and needs of the child and family.</a:t>
            </a:r>
          </a:p>
          <a:p>
            <a:r>
              <a:rPr lang="en-US" dirty="0"/>
              <a:t>¨ Develop a service plan that outlines needs, goals and services.  </a:t>
            </a:r>
          </a:p>
          <a:p>
            <a:r>
              <a:rPr lang="en-US" dirty="0"/>
              <a:t>¨ Help determine how to access services/supports if insurance does not cover.</a:t>
            </a:r>
          </a:p>
          <a:p>
            <a:r>
              <a:rPr lang="en-US" dirty="0"/>
              <a:t>¨ Help make referrals for services/supports. </a:t>
            </a:r>
          </a:p>
          <a:p>
            <a:r>
              <a:rPr lang="en-US" dirty="0"/>
              <a:t>¨ Help complete Medical Assistance applications.</a:t>
            </a:r>
          </a:p>
          <a:p>
            <a:r>
              <a:rPr lang="en-US" dirty="0"/>
              <a:t>¨ Write safety plans and assist with crisis intervention.</a:t>
            </a:r>
          </a:p>
          <a:p>
            <a:r>
              <a:rPr lang="en-US" dirty="0"/>
              <a:t>¨ Attend school meetings to assist with planning.</a:t>
            </a:r>
          </a:p>
          <a:p>
            <a:r>
              <a:rPr lang="en-US" dirty="0"/>
              <a:t>¨ Meet with your child/family at least once per month to monitor progress and address concerns. </a:t>
            </a:r>
          </a:p>
          <a:p>
            <a:r>
              <a:rPr lang="en-US" dirty="0"/>
              <a:t>¨ Provide information about community supports/activities for your child/family. </a:t>
            </a:r>
          </a:p>
          <a:p>
            <a:r>
              <a:rPr lang="en-US" dirty="0"/>
              <a:t>¨ Communicate with teachers, therapists, and others to assess needs and monitor progress.</a:t>
            </a:r>
          </a:p>
          <a:p>
            <a:r>
              <a:rPr lang="en-US" dirty="0"/>
              <a:t> </a:t>
            </a:r>
          </a:p>
          <a:p>
            <a:endParaRPr lang="en-US" dirty="0"/>
          </a:p>
        </p:txBody>
      </p:sp>
      <p:sp>
        <p:nvSpPr>
          <p:cNvPr id="4" name="Slide Number Placeholder 3"/>
          <p:cNvSpPr>
            <a:spLocks noGrp="1"/>
          </p:cNvSpPr>
          <p:nvPr>
            <p:ph type="sldNum" sz="quarter" idx="10"/>
          </p:nvPr>
        </p:nvSpPr>
        <p:spPr/>
        <p:txBody>
          <a:bodyPr/>
          <a:lstStyle/>
          <a:p>
            <a:fld id="{B055C49E-FECA-4E48-A29F-6554C041FA16}" type="slidenum">
              <a:rPr lang="en-US" smtClean="0"/>
              <a:pPr/>
              <a:t>6</a:t>
            </a:fld>
            <a:endParaRPr lang="en-US"/>
          </a:p>
        </p:txBody>
      </p:sp>
    </p:spTree>
    <p:extLst>
      <p:ext uri="{BB962C8B-B14F-4D97-AF65-F5344CB8AC3E}">
        <p14:creationId xmlns:p14="http://schemas.microsoft.com/office/powerpoint/2010/main" xmlns="" val="403211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017A510-C8D2-4230-B537-ED09F7192F4E}" type="datetimeFigureOut">
              <a:rPr lang="en-US" smtClean="0"/>
              <a:pPr/>
              <a:t>2/24/2014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7A40069-EB8F-49F7-BEB5-49BE6D4FD4E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17A510-C8D2-4230-B537-ED09F7192F4E}" type="datetimeFigureOut">
              <a:rPr lang="en-US" smtClean="0"/>
              <a:pPr/>
              <a:t>2/24/2014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7A40069-EB8F-49F7-BEB5-49BE6D4FD4E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17A510-C8D2-4230-B537-ED09F7192F4E}" type="datetimeFigureOut">
              <a:rPr lang="en-US" smtClean="0"/>
              <a:pPr/>
              <a:t>2/24/2014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7A40069-EB8F-49F7-BEB5-49BE6D4FD4E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17A510-C8D2-4230-B537-ED09F7192F4E}" type="datetimeFigureOut">
              <a:rPr lang="en-US" smtClean="0"/>
              <a:pPr/>
              <a:t>2/24/2014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7A40069-EB8F-49F7-BEB5-49BE6D4FD4EE}"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17A510-C8D2-4230-B537-ED09F7192F4E}" type="datetimeFigureOut">
              <a:rPr lang="en-US" smtClean="0"/>
              <a:pPr/>
              <a:t>2/24/2014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7A40069-EB8F-49F7-BEB5-49BE6D4FD4EE}"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17A510-C8D2-4230-B537-ED09F7192F4E}" type="datetimeFigureOut">
              <a:rPr lang="en-US" smtClean="0"/>
              <a:pPr/>
              <a:t>2/24/2014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7A40069-EB8F-49F7-BEB5-49BE6D4FD4EE}"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17A510-C8D2-4230-B537-ED09F7192F4E}" type="datetimeFigureOut">
              <a:rPr lang="en-US" smtClean="0"/>
              <a:pPr/>
              <a:t>2/24/2014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17A40069-EB8F-49F7-BEB5-49BE6D4FD4E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017A510-C8D2-4230-B537-ED09F7192F4E}" type="datetimeFigureOut">
              <a:rPr lang="en-US" smtClean="0"/>
              <a:pPr/>
              <a:t>2/24/2014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7A40069-EB8F-49F7-BEB5-49BE6D4FD4EE}"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017A510-C8D2-4230-B537-ED09F7192F4E}" type="datetimeFigureOut">
              <a:rPr lang="en-US" smtClean="0"/>
              <a:pPr/>
              <a:t>2/24/2014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17A40069-EB8F-49F7-BEB5-49BE6D4FD4E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017A510-C8D2-4230-B537-ED09F7192F4E}" type="datetimeFigureOut">
              <a:rPr lang="en-US" smtClean="0"/>
              <a:pPr/>
              <a:t>2/24/2014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7A40069-EB8F-49F7-BEB5-49BE6D4FD4E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017A510-C8D2-4230-B537-ED09F7192F4E}" type="datetimeFigureOut">
              <a:rPr lang="en-US" smtClean="0"/>
              <a:pPr/>
              <a:t>2/24/2014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7A40069-EB8F-49F7-BEB5-49BE6D4FD4EE}"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17A510-C8D2-4230-B537-ED09F7192F4E}" type="datetimeFigureOut">
              <a:rPr lang="en-US" smtClean="0"/>
              <a:pPr/>
              <a:t>2/24/2014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7A40069-EB8F-49F7-BEB5-49BE6D4FD4E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Children’s Mental Health Case Management </a:t>
            </a:r>
            <a:endParaRPr lang="en-US" dirty="0"/>
          </a:p>
        </p:txBody>
      </p:sp>
      <p:sp>
        <p:nvSpPr>
          <p:cNvPr id="3" name="Subtitle 2"/>
          <p:cNvSpPr>
            <a:spLocks noGrp="1"/>
          </p:cNvSpPr>
          <p:nvPr>
            <p:ph type="subTitle" idx="1"/>
          </p:nvPr>
        </p:nvSpPr>
        <p:spPr>
          <a:xfrm>
            <a:off x="685800" y="3581400"/>
            <a:ext cx="7772400" cy="1199704"/>
          </a:xfrm>
        </p:spPr>
        <p:txBody>
          <a:bodyPr>
            <a:normAutofit/>
          </a:bodyPr>
          <a:lstStyle/>
          <a:p>
            <a:r>
              <a:rPr lang="en-US" sz="2400" dirty="0" smtClean="0"/>
              <a:t>Carver County and Scott County</a:t>
            </a:r>
          </a:p>
          <a:p>
            <a:r>
              <a:rPr lang="en-US" sz="2400" dirty="0" smtClean="0"/>
              <a:t>February 2014</a:t>
            </a:r>
            <a:endParaRPr lang="en-US" sz="2400" dirty="0"/>
          </a:p>
        </p:txBody>
      </p:sp>
    </p:spTree>
    <p:extLst>
      <p:ext uri="{BB962C8B-B14F-4D97-AF65-F5344CB8AC3E}">
        <p14:creationId xmlns:p14="http://schemas.microsoft.com/office/powerpoint/2010/main" xmlns="" val="3506609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481328"/>
            <a:ext cx="8305800" cy="4525963"/>
          </a:xfrm>
        </p:spPr>
        <p:txBody>
          <a:bodyPr>
            <a:normAutofit lnSpcReduction="10000"/>
          </a:bodyPr>
          <a:lstStyle/>
          <a:p>
            <a:pPr>
              <a:buFont typeface="Arial" panose="020B0604020202020204" pitchFamily="34" charset="0"/>
              <a:buChar char="•"/>
            </a:pPr>
            <a:r>
              <a:rPr lang="en-US" sz="1800" dirty="0" smtClean="0"/>
              <a:t>Better understanding of mental health issues and how they affect children and families.</a:t>
            </a:r>
          </a:p>
          <a:p>
            <a:pPr>
              <a:buFont typeface="Arial" panose="020B0604020202020204" pitchFamily="34" charset="0"/>
              <a:buChar char="•"/>
            </a:pPr>
            <a:r>
              <a:rPr lang="en-US" sz="1800" dirty="0" smtClean="0"/>
              <a:t>Improved ability for parents to address their children’s mental health needs.</a:t>
            </a:r>
          </a:p>
          <a:p>
            <a:pPr>
              <a:buFont typeface="Arial" panose="020B0604020202020204" pitchFamily="34" charset="0"/>
              <a:buChar char="•"/>
            </a:pPr>
            <a:r>
              <a:rPr lang="en-US" sz="1800" dirty="0" smtClean="0"/>
              <a:t>Reduced stress levels at home.</a:t>
            </a:r>
          </a:p>
          <a:p>
            <a:pPr>
              <a:buFont typeface="Arial" panose="020B0604020202020204" pitchFamily="34" charset="0"/>
              <a:buChar char="•"/>
            </a:pPr>
            <a:r>
              <a:rPr lang="en-US" sz="1800" dirty="0" smtClean="0"/>
              <a:t>Improved family relationships</a:t>
            </a:r>
          </a:p>
          <a:p>
            <a:pPr>
              <a:buFont typeface="Arial" panose="020B0604020202020204" pitchFamily="34" charset="0"/>
              <a:buChar char="•"/>
            </a:pPr>
            <a:r>
              <a:rPr lang="en-US" sz="1800" dirty="0" smtClean="0"/>
              <a:t>Improved family functioning.</a:t>
            </a:r>
          </a:p>
          <a:p>
            <a:pPr>
              <a:buFont typeface="Arial" panose="020B0604020202020204" pitchFamily="34" charset="0"/>
              <a:buChar char="•"/>
            </a:pPr>
            <a:r>
              <a:rPr lang="en-US" sz="1800" dirty="0" smtClean="0"/>
              <a:t>Improved functioning with friends.</a:t>
            </a:r>
          </a:p>
          <a:p>
            <a:pPr>
              <a:buFont typeface="Arial" panose="020B0604020202020204" pitchFamily="34" charset="0"/>
              <a:buChar char="•"/>
            </a:pPr>
            <a:r>
              <a:rPr lang="en-US" sz="1800" dirty="0" smtClean="0"/>
              <a:t>Improved functioning in school.</a:t>
            </a:r>
          </a:p>
          <a:p>
            <a:pPr>
              <a:buFont typeface="Arial" panose="020B0604020202020204" pitchFamily="34" charset="0"/>
              <a:buChar char="•"/>
            </a:pPr>
            <a:r>
              <a:rPr lang="en-US" sz="1800" dirty="0" smtClean="0"/>
              <a:t>Improved functioning in the community.</a:t>
            </a:r>
          </a:p>
          <a:p>
            <a:pPr>
              <a:buFont typeface="Arial" panose="020B0604020202020204" pitchFamily="34" charset="0"/>
              <a:buChar char="•"/>
            </a:pPr>
            <a:r>
              <a:rPr lang="en-US" sz="1800" dirty="0" smtClean="0"/>
              <a:t>Reduction in aggressive behavior. </a:t>
            </a:r>
          </a:p>
          <a:p>
            <a:pPr>
              <a:buFont typeface="Arial" panose="020B0604020202020204" pitchFamily="34" charset="0"/>
              <a:buChar char="•"/>
            </a:pPr>
            <a:r>
              <a:rPr lang="en-US" sz="1800" dirty="0" smtClean="0"/>
              <a:t>Reduced hospital admissions</a:t>
            </a:r>
          </a:p>
          <a:p>
            <a:pPr>
              <a:buFont typeface="Arial" panose="020B0604020202020204" pitchFamily="34" charset="0"/>
              <a:buChar char="•"/>
            </a:pPr>
            <a:r>
              <a:rPr lang="en-US" sz="1800" dirty="0" smtClean="0"/>
              <a:t>Less incidents of suicidal ideation</a:t>
            </a:r>
          </a:p>
          <a:p>
            <a:pPr>
              <a:buFont typeface="Arial" panose="020B0604020202020204" pitchFamily="34" charset="0"/>
              <a:buChar char="•"/>
            </a:pPr>
            <a:r>
              <a:rPr lang="en-US" sz="1800" dirty="0" smtClean="0"/>
              <a:t>Less calls to law enforcement</a:t>
            </a:r>
          </a:p>
          <a:p>
            <a:pPr>
              <a:buFont typeface="Arial" panose="020B0604020202020204" pitchFamily="34" charset="0"/>
              <a:buChar char="•"/>
            </a:pPr>
            <a:r>
              <a:rPr lang="en-US" sz="1800" dirty="0" smtClean="0"/>
              <a:t>Improved mental health stability</a:t>
            </a:r>
            <a:r>
              <a:rPr lang="en-US" sz="2400" dirty="0" smtClean="0"/>
              <a:t>. </a:t>
            </a:r>
            <a:endParaRPr lang="en-US" sz="2400" dirty="0"/>
          </a:p>
        </p:txBody>
      </p:sp>
      <p:sp>
        <p:nvSpPr>
          <p:cNvPr id="3" name="Content Placeholder 2"/>
          <p:cNvSpPr>
            <a:spLocks noGrp="1"/>
          </p:cNvSpPr>
          <p:nvPr>
            <p:ph sz="half" idx="2"/>
          </p:nvPr>
        </p:nvSpPr>
        <p:spPr/>
        <p:txBody>
          <a:bodyPr>
            <a:normAutofit lnSpcReduction="10000"/>
          </a:bodyPr>
          <a:lstStyle/>
          <a:p>
            <a:endParaRPr lang="en-US" dirty="0" smtClean="0"/>
          </a:p>
          <a:p>
            <a:endParaRPr lang="en-US" dirty="0"/>
          </a:p>
        </p:txBody>
      </p:sp>
      <p:sp>
        <p:nvSpPr>
          <p:cNvPr id="4" name="Title 3"/>
          <p:cNvSpPr>
            <a:spLocks noGrp="1"/>
          </p:cNvSpPr>
          <p:nvPr>
            <p:ph type="title"/>
          </p:nvPr>
        </p:nvSpPr>
        <p:spPr/>
        <p:txBody>
          <a:bodyPr>
            <a:normAutofit fontScale="90000"/>
          </a:bodyPr>
          <a:lstStyle/>
          <a:p>
            <a:r>
              <a:rPr lang="en-US" sz="3600" dirty="0" smtClean="0"/>
              <a:t/>
            </a:r>
            <a:br>
              <a:rPr lang="en-US" sz="3600" dirty="0" smtClean="0"/>
            </a:br>
            <a:r>
              <a:rPr lang="en-US" sz="3600" dirty="0" smtClean="0"/>
              <a:t>WHAT ARE THE DESIRED OUTCOMES OF CASE MANAGEMENT SERVICES? </a:t>
            </a:r>
            <a:br>
              <a:rPr lang="en-US" sz="3600" dirty="0" smtClean="0"/>
            </a:br>
            <a:endParaRPr lang="en-US" sz="3600" dirty="0"/>
          </a:p>
        </p:txBody>
      </p:sp>
      <p:pic>
        <p:nvPicPr>
          <p:cNvPr id="1026" name="Picture 2" descr="C:\users\hsherzc\AppData\Local\Microsoft\Windows\Temporary Internet Files\Content.IE5\T6SDBDEO\dglxasset[1].aspx"/>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86400" y="2406756"/>
            <a:ext cx="3124200" cy="32418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8556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US" sz="2000" i="1" dirty="0"/>
          </a:p>
          <a:p>
            <a:pPr marL="0" indent="0" algn="ctr">
              <a:buNone/>
            </a:pPr>
            <a:r>
              <a:rPr lang="en-US" sz="2000" i="1" dirty="0" smtClean="0"/>
              <a:t>Children’s </a:t>
            </a:r>
            <a:r>
              <a:rPr lang="en-US" sz="2000" i="1" dirty="0"/>
              <a:t>Mental Health Case Management seeks to improve the quality of life for children with severe emotional disturbance (SED) and their families by connecting them with needed health, mental health, social, educational, vocational and recreational </a:t>
            </a:r>
            <a:r>
              <a:rPr lang="en-US" sz="2000" i="1" dirty="0" smtClean="0"/>
              <a:t>services.</a:t>
            </a:r>
          </a:p>
          <a:p>
            <a:pPr marL="0" indent="0" algn="ctr">
              <a:buNone/>
            </a:pPr>
            <a:endParaRPr lang="en-US" sz="2000" i="1" dirty="0"/>
          </a:p>
          <a:p>
            <a:pPr marL="0" indent="0" algn="ctr">
              <a:buNone/>
            </a:pPr>
            <a:r>
              <a:rPr lang="en-US" sz="2000" i="1" dirty="0"/>
              <a:t>We seek to build on the existing strengths of families by partnering with them to increase the coping and solution seeking capacities of each family we serve.  </a:t>
            </a:r>
          </a:p>
          <a:p>
            <a:pPr marL="0" indent="0" algn="ctr">
              <a:buNone/>
            </a:pPr>
            <a:endParaRPr lang="en-US" dirty="0"/>
          </a:p>
        </p:txBody>
      </p:sp>
      <p:sp>
        <p:nvSpPr>
          <p:cNvPr id="5" name="Title 2"/>
          <p:cNvSpPr>
            <a:spLocks noGrp="1"/>
          </p:cNvSpPr>
          <p:nvPr>
            <p:ph type="title"/>
          </p:nvPr>
        </p:nvSpPr>
        <p:spPr/>
        <p:txBody>
          <a:bodyPr>
            <a:noAutofit/>
          </a:bodyPr>
          <a:lstStyle/>
          <a:p>
            <a:r>
              <a:rPr lang="en-US" sz="2800" dirty="0" smtClean="0"/>
              <a:t>Children’s Mental Health Case Management</a:t>
            </a:r>
            <a:endParaRPr lang="en-US" sz="2800" dirty="0"/>
          </a:p>
        </p:txBody>
      </p:sp>
    </p:spTree>
    <p:extLst>
      <p:ext uri="{BB962C8B-B14F-4D97-AF65-F5344CB8AC3E}">
        <p14:creationId xmlns:p14="http://schemas.microsoft.com/office/powerpoint/2010/main" xmlns="" val="1166609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2100" dirty="0"/>
              <a:t>The child must have a formal DSM IV diagnosis that limits their capacity to function in primary aspects of daily </a:t>
            </a:r>
            <a:r>
              <a:rPr lang="en-US" sz="2100" dirty="0" smtClean="0"/>
              <a:t>living.  This DA must have been completed within the past 180 days. </a:t>
            </a:r>
          </a:p>
          <a:p>
            <a:pPr marL="109728" indent="0">
              <a:buNone/>
            </a:pPr>
            <a:endParaRPr lang="en-US" sz="2100" dirty="0"/>
          </a:p>
          <a:p>
            <a:r>
              <a:rPr lang="en-US" sz="2100" dirty="0"/>
              <a:t>Must also have </a:t>
            </a:r>
            <a:r>
              <a:rPr lang="en-US" sz="2100" u="sng" dirty="0"/>
              <a:t>at least one </a:t>
            </a:r>
            <a:r>
              <a:rPr lang="en-US" sz="2100" dirty="0"/>
              <a:t>of the following:</a:t>
            </a:r>
          </a:p>
          <a:p>
            <a:pPr lvl="2"/>
            <a:r>
              <a:rPr lang="en-US" dirty="0"/>
              <a:t>Has been admitted within the past 3 years or is at risk of being admitted to inpatient treatment or residential treatment</a:t>
            </a:r>
          </a:p>
          <a:p>
            <a:pPr lvl="2"/>
            <a:r>
              <a:rPr lang="en-US" dirty="0"/>
              <a:t>Is currently receiving inpatient or residential treatment </a:t>
            </a:r>
          </a:p>
          <a:p>
            <a:pPr lvl="2"/>
            <a:r>
              <a:rPr lang="en-US" dirty="0"/>
              <a:t>Has </a:t>
            </a:r>
            <a:r>
              <a:rPr lang="en-US" u="sng" dirty="0"/>
              <a:t>one</a:t>
            </a:r>
            <a:r>
              <a:rPr lang="en-US" dirty="0"/>
              <a:t> of the following as determined by a mental health professional</a:t>
            </a:r>
          </a:p>
          <a:p>
            <a:pPr lvl="3"/>
            <a:r>
              <a:rPr lang="en-US" sz="2100" dirty="0"/>
              <a:t>psychosis or a clinical depression</a:t>
            </a:r>
          </a:p>
          <a:p>
            <a:pPr lvl="3"/>
            <a:r>
              <a:rPr lang="en-US" sz="2100" dirty="0"/>
              <a:t>risk of harming self or others as a result of an emotional disturbance</a:t>
            </a:r>
          </a:p>
          <a:p>
            <a:pPr lvl="3"/>
            <a:r>
              <a:rPr lang="en-US" sz="2100" dirty="0"/>
              <a:t>psychopathological symptoms as a result of being a victim of physical or sexual abuse or of psychic trauma within the past </a:t>
            </a:r>
            <a:r>
              <a:rPr lang="en-US" sz="2100" dirty="0" smtClean="0"/>
              <a:t>year.</a:t>
            </a:r>
          </a:p>
          <a:p>
            <a:pPr marL="914400" lvl="3" indent="0">
              <a:buNone/>
            </a:pPr>
            <a:endParaRPr lang="en-US" sz="2100" dirty="0"/>
          </a:p>
          <a:p>
            <a:pPr marL="171450" indent="-171450"/>
            <a:r>
              <a:rPr lang="en-US" sz="2100" dirty="0"/>
              <a:t>The impairment has lasted at least one year or that, in the written opinion of a mental health professional, presents substantial risk of lasting at least one year.  </a:t>
            </a:r>
          </a:p>
          <a:p>
            <a:endParaRPr lang="en-US" dirty="0"/>
          </a:p>
        </p:txBody>
      </p:sp>
      <p:sp>
        <p:nvSpPr>
          <p:cNvPr id="3" name="Title 2"/>
          <p:cNvSpPr>
            <a:spLocks noGrp="1"/>
          </p:cNvSpPr>
          <p:nvPr>
            <p:ph type="title"/>
          </p:nvPr>
        </p:nvSpPr>
        <p:spPr/>
        <p:txBody>
          <a:bodyPr/>
          <a:lstStyle/>
          <a:p>
            <a:r>
              <a:rPr lang="en-US" dirty="0" smtClean="0"/>
              <a:t>Eligibility Standards</a:t>
            </a:r>
            <a:endParaRPr lang="en-US" dirty="0"/>
          </a:p>
        </p:txBody>
      </p:sp>
    </p:spTree>
    <p:extLst>
      <p:ext uri="{BB962C8B-B14F-4D97-AF65-F5344CB8AC3E}">
        <p14:creationId xmlns:p14="http://schemas.microsoft.com/office/powerpoint/2010/main" xmlns="" val="415768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Referral Sources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9437368"/>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781800" y="3429000"/>
            <a:ext cx="2175013" cy="646331"/>
          </a:xfrm>
          <a:prstGeom prst="rect">
            <a:avLst/>
          </a:prstGeom>
          <a:noFill/>
          <a:ln>
            <a:solidFill>
              <a:schemeClr val="tx2">
                <a:lumMod val="40000"/>
                <a:lumOff val="60000"/>
              </a:schemeClr>
            </a:solidFill>
          </a:ln>
        </p:spPr>
        <p:txBody>
          <a:bodyPr wrap="square" rtlCol="0">
            <a:spAutoFit/>
          </a:bodyPr>
          <a:lstStyle/>
          <a:p>
            <a:pPr algn="ctr"/>
            <a:r>
              <a:rPr lang="en-US" b="1" dirty="0" smtClean="0"/>
              <a:t>Carver County:  952-361-1600</a:t>
            </a:r>
            <a:endParaRPr lang="en-US" b="1" dirty="0"/>
          </a:p>
        </p:txBody>
      </p:sp>
      <p:sp>
        <p:nvSpPr>
          <p:cNvPr id="6" name="TextBox 5"/>
          <p:cNvSpPr txBox="1"/>
          <p:nvPr/>
        </p:nvSpPr>
        <p:spPr>
          <a:xfrm>
            <a:off x="304800" y="3352800"/>
            <a:ext cx="2175013" cy="646331"/>
          </a:xfrm>
          <a:prstGeom prst="rect">
            <a:avLst/>
          </a:prstGeom>
          <a:noFill/>
          <a:ln>
            <a:solidFill>
              <a:schemeClr val="tx2">
                <a:lumMod val="40000"/>
                <a:lumOff val="60000"/>
              </a:schemeClr>
            </a:solidFill>
          </a:ln>
        </p:spPr>
        <p:txBody>
          <a:bodyPr wrap="square" rtlCol="0">
            <a:spAutoFit/>
          </a:bodyPr>
          <a:lstStyle/>
          <a:p>
            <a:pPr algn="ctr"/>
            <a:r>
              <a:rPr lang="en-US" b="1" dirty="0" smtClean="0"/>
              <a:t>Scott County:</a:t>
            </a:r>
          </a:p>
          <a:p>
            <a:pPr algn="ctr"/>
            <a:r>
              <a:rPr lang="en-US" b="1" dirty="0" smtClean="0"/>
              <a:t>952-445-7751</a:t>
            </a:r>
            <a:endParaRPr lang="en-US" b="1" dirty="0"/>
          </a:p>
        </p:txBody>
      </p:sp>
    </p:spTree>
    <p:extLst>
      <p:ext uri="{BB962C8B-B14F-4D97-AF65-F5344CB8AC3E}">
        <p14:creationId xmlns:p14="http://schemas.microsoft.com/office/powerpoint/2010/main" xmlns="" val="361234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600" dirty="0"/>
              <a:t>Bachelor’s Degree in one of the behavioral sciences or related fields from an accredited college or university</a:t>
            </a:r>
          </a:p>
          <a:p>
            <a:endParaRPr lang="en-US" sz="2600" dirty="0"/>
          </a:p>
          <a:p>
            <a:r>
              <a:rPr lang="en-US" sz="2600" dirty="0"/>
              <a:t>At least 2,000 hours of supervised experience in the delivery of mental health services to children with emotional disturbance</a:t>
            </a:r>
          </a:p>
          <a:p>
            <a:endParaRPr lang="en-US" sz="2600" dirty="0"/>
          </a:p>
          <a:p>
            <a:r>
              <a:rPr lang="en-US" sz="2600" dirty="0"/>
              <a:t>Be skilled in the following:</a:t>
            </a:r>
          </a:p>
          <a:p>
            <a:pPr lvl="1"/>
            <a:r>
              <a:rPr lang="en-US" sz="1900" dirty="0"/>
              <a:t>Identifying and appraising the child’s needs</a:t>
            </a:r>
          </a:p>
          <a:p>
            <a:pPr lvl="1"/>
            <a:r>
              <a:rPr lang="en-US" sz="1900" dirty="0"/>
              <a:t>Setting and monitoring appropriate service outcomes</a:t>
            </a:r>
          </a:p>
          <a:p>
            <a:pPr marL="365760" lvl="1" indent="0">
              <a:buNone/>
            </a:pPr>
            <a:endParaRPr lang="en-US" sz="2600" dirty="0"/>
          </a:p>
          <a:p>
            <a:r>
              <a:rPr lang="en-US" sz="2600" dirty="0"/>
              <a:t>Be knowledgeable about local community resources and how to use the resources for the benefit of the child and the child’s family</a:t>
            </a:r>
          </a:p>
          <a:p>
            <a:endParaRPr lang="en-US" dirty="0"/>
          </a:p>
        </p:txBody>
      </p:sp>
      <p:sp>
        <p:nvSpPr>
          <p:cNvPr id="3" name="Title 2"/>
          <p:cNvSpPr>
            <a:spLocks noGrp="1"/>
          </p:cNvSpPr>
          <p:nvPr>
            <p:ph type="title"/>
          </p:nvPr>
        </p:nvSpPr>
        <p:spPr/>
        <p:txBody>
          <a:bodyPr/>
          <a:lstStyle/>
          <a:p>
            <a:r>
              <a:rPr lang="en-US" dirty="0" smtClean="0"/>
              <a:t>Case Manager Qualifications</a:t>
            </a:r>
            <a:endParaRPr lang="en-US" dirty="0"/>
          </a:p>
        </p:txBody>
      </p:sp>
    </p:spTree>
    <p:extLst>
      <p:ext uri="{BB962C8B-B14F-4D97-AF65-F5344CB8AC3E}">
        <p14:creationId xmlns:p14="http://schemas.microsoft.com/office/powerpoint/2010/main" xmlns="" val="2823113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lgn="ctr">
              <a:buNone/>
            </a:pPr>
            <a:r>
              <a:rPr lang="en-US" sz="2400" u="sng" dirty="0"/>
              <a:t>Functional Assessment</a:t>
            </a:r>
          </a:p>
          <a:p>
            <a:pPr lvl="1"/>
            <a:r>
              <a:rPr lang="en-US" sz="2000" dirty="0"/>
              <a:t>Comprehensive &amp; Holistic</a:t>
            </a:r>
          </a:p>
          <a:p>
            <a:pPr marL="393192" lvl="1" indent="0">
              <a:buNone/>
            </a:pPr>
            <a:endParaRPr lang="en-US" sz="2000" dirty="0" smtClean="0"/>
          </a:p>
          <a:p>
            <a:pPr lvl="1"/>
            <a:r>
              <a:rPr lang="en-US" sz="2000" dirty="0" smtClean="0"/>
              <a:t>Created </a:t>
            </a:r>
            <a:r>
              <a:rPr lang="en-US" sz="2000" dirty="0"/>
              <a:t>in collaboration with the family and providers</a:t>
            </a:r>
          </a:p>
          <a:p>
            <a:pPr marL="393192" lvl="1" indent="0">
              <a:buNone/>
            </a:pPr>
            <a:endParaRPr lang="en-US" sz="2000" dirty="0" smtClean="0"/>
          </a:p>
          <a:p>
            <a:pPr lvl="1"/>
            <a:r>
              <a:rPr lang="en-US" sz="2000" dirty="0" smtClean="0"/>
              <a:t>Strengths</a:t>
            </a:r>
            <a:r>
              <a:rPr lang="en-US" sz="2000" dirty="0"/>
              <a:t>, service needs, goal setting, specific activities, measurement</a:t>
            </a:r>
          </a:p>
          <a:p>
            <a:endParaRPr lang="en-US" dirty="0"/>
          </a:p>
        </p:txBody>
      </p:sp>
      <p:sp>
        <p:nvSpPr>
          <p:cNvPr id="3" name="Content Placeholder 2"/>
          <p:cNvSpPr>
            <a:spLocks noGrp="1"/>
          </p:cNvSpPr>
          <p:nvPr>
            <p:ph sz="half" idx="2"/>
          </p:nvPr>
        </p:nvSpPr>
        <p:spPr/>
        <p:txBody>
          <a:bodyPr>
            <a:normAutofit/>
          </a:bodyPr>
          <a:lstStyle/>
          <a:p>
            <a:pPr marL="0" indent="0" algn="ctr">
              <a:buNone/>
            </a:pPr>
            <a:r>
              <a:rPr lang="en-US" sz="2400" u="sng" dirty="0"/>
              <a:t>Categories</a:t>
            </a:r>
          </a:p>
          <a:p>
            <a:r>
              <a:rPr lang="en-US" sz="2000" dirty="0"/>
              <a:t>Mental Health Use of drugs and alcohol</a:t>
            </a:r>
          </a:p>
          <a:p>
            <a:r>
              <a:rPr lang="en-US" sz="2000" dirty="0"/>
              <a:t>Vocation and education</a:t>
            </a:r>
          </a:p>
          <a:p>
            <a:r>
              <a:rPr lang="en-US" sz="2000" dirty="0"/>
              <a:t>Social; leisure time</a:t>
            </a:r>
          </a:p>
          <a:p>
            <a:r>
              <a:rPr lang="en-US" sz="2000" dirty="0"/>
              <a:t>Interpersonal</a:t>
            </a:r>
          </a:p>
          <a:p>
            <a:r>
              <a:rPr lang="en-US" sz="2000" dirty="0"/>
              <a:t>Self – Care/IL</a:t>
            </a:r>
          </a:p>
          <a:p>
            <a:r>
              <a:rPr lang="en-US" sz="2000" dirty="0"/>
              <a:t>Medical/Dental Health</a:t>
            </a:r>
          </a:p>
          <a:p>
            <a:r>
              <a:rPr lang="en-US" sz="2000" dirty="0"/>
              <a:t>Financial, Housing &amp; Transportation </a:t>
            </a:r>
          </a:p>
          <a:p>
            <a:endParaRPr lang="en-US" dirty="0"/>
          </a:p>
        </p:txBody>
      </p:sp>
      <p:sp>
        <p:nvSpPr>
          <p:cNvPr id="4" name="Title 3"/>
          <p:cNvSpPr>
            <a:spLocks noGrp="1"/>
          </p:cNvSpPr>
          <p:nvPr>
            <p:ph type="title"/>
          </p:nvPr>
        </p:nvSpPr>
        <p:spPr/>
        <p:txBody>
          <a:bodyPr/>
          <a:lstStyle/>
          <a:p>
            <a:r>
              <a:rPr lang="en-US" dirty="0" smtClean="0"/>
              <a:t>Functional Assessment</a:t>
            </a:r>
            <a:endParaRPr lang="en-US" dirty="0"/>
          </a:p>
        </p:txBody>
      </p:sp>
    </p:spTree>
    <p:extLst>
      <p:ext uri="{BB962C8B-B14F-4D97-AF65-F5344CB8AC3E}">
        <p14:creationId xmlns:p14="http://schemas.microsoft.com/office/powerpoint/2010/main" xmlns="" val="3599638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481328"/>
            <a:ext cx="7924800" cy="4525963"/>
          </a:xfrm>
        </p:spPr>
        <p:txBody>
          <a:bodyPr>
            <a:normAutofit lnSpcReduction="10000"/>
          </a:bodyPr>
          <a:lstStyle/>
          <a:p>
            <a:pPr>
              <a:buFont typeface="Arial" panose="020B0604020202020204" pitchFamily="34" charset="0"/>
              <a:buChar char="•"/>
            </a:pPr>
            <a:r>
              <a:rPr lang="en-US" sz="2000" dirty="0" smtClean="0"/>
              <a:t>Complete an intake assessment to identify strengths and needs of child and family. </a:t>
            </a:r>
          </a:p>
          <a:p>
            <a:pPr>
              <a:buFont typeface="Arial" panose="020B0604020202020204" pitchFamily="34" charset="0"/>
              <a:buChar char="•"/>
            </a:pPr>
            <a:r>
              <a:rPr lang="en-US" sz="2000" dirty="0" smtClean="0"/>
              <a:t>Develop a service plan that outlines needs, goals and services.</a:t>
            </a:r>
          </a:p>
          <a:p>
            <a:pPr>
              <a:buFont typeface="Arial" panose="020B0604020202020204" pitchFamily="34" charset="0"/>
              <a:buChar char="•"/>
            </a:pPr>
            <a:r>
              <a:rPr lang="en-US" sz="2000" dirty="0" smtClean="0"/>
              <a:t>Help make referrals for services/supports.</a:t>
            </a:r>
          </a:p>
          <a:p>
            <a:pPr>
              <a:buFont typeface="Arial" panose="020B0604020202020204" pitchFamily="34" charset="0"/>
              <a:buChar char="•"/>
            </a:pPr>
            <a:r>
              <a:rPr lang="en-US" sz="2000" dirty="0" smtClean="0"/>
              <a:t>Help families complete </a:t>
            </a:r>
            <a:r>
              <a:rPr lang="en-US" sz="2000" dirty="0" err="1" smtClean="0"/>
              <a:t>MnSURE</a:t>
            </a:r>
            <a:r>
              <a:rPr lang="en-US" sz="2000" dirty="0" smtClean="0"/>
              <a:t> applications (for MA).</a:t>
            </a:r>
          </a:p>
          <a:p>
            <a:pPr>
              <a:buFont typeface="Arial" panose="020B0604020202020204" pitchFamily="34" charset="0"/>
              <a:buChar char="•"/>
            </a:pPr>
            <a:r>
              <a:rPr lang="en-US" sz="2000" dirty="0" smtClean="0"/>
              <a:t>Assist families in developing safety plans and assist with crisis intervention.</a:t>
            </a:r>
          </a:p>
          <a:p>
            <a:pPr>
              <a:buFont typeface="Arial" panose="020B0604020202020204" pitchFamily="34" charset="0"/>
              <a:buChar char="•"/>
            </a:pPr>
            <a:r>
              <a:rPr lang="en-US" sz="2000" dirty="0" smtClean="0"/>
              <a:t>Meet with your child/family at least once per month to monitor progress and address concerns.</a:t>
            </a:r>
          </a:p>
          <a:p>
            <a:pPr>
              <a:buFont typeface="Arial" panose="020B0604020202020204" pitchFamily="34" charset="0"/>
              <a:buChar char="•"/>
            </a:pPr>
            <a:r>
              <a:rPr lang="en-US" sz="2000" dirty="0" smtClean="0"/>
              <a:t>Provide information about community supports/activities for your child/family.</a:t>
            </a:r>
          </a:p>
          <a:p>
            <a:pPr>
              <a:buFont typeface="Arial" panose="020B0604020202020204" pitchFamily="34" charset="0"/>
              <a:buChar char="•"/>
            </a:pPr>
            <a:r>
              <a:rPr lang="en-US" sz="2000" dirty="0" smtClean="0"/>
              <a:t>Communicate with teachers, therapists, and others to assess needs and monitor progress.  </a:t>
            </a:r>
          </a:p>
        </p:txBody>
      </p:sp>
      <p:sp>
        <p:nvSpPr>
          <p:cNvPr id="4" name="Title 3"/>
          <p:cNvSpPr>
            <a:spLocks noGrp="1"/>
          </p:cNvSpPr>
          <p:nvPr>
            <p:ph type="title"/>
          </p:nvPr>
        </p:nvSpPr>
        <p:spPr/>
        <p:txBody>
          <a:bodyPr>
            <a:normAutofit fontScale="90000"/>
          </a:bodyPr>
          <a:lstStyle/>
          <a:p>
            <a:r>
              <a:rPr lang="en-US" dirty="0" smtClean="0"/>
              <a:t>What Might A Case Manager Do?</a:t>
            </a:r>
            <a:endParaRPr lang="en-US" dirty="0"/>
          </a:p>
        </p:txBody>
      </p:sp>
    </p:spTree>
    <p:extLst>
      <p:ext uri="{BB962C8B-B14F-4D97-AF65-F5344CB8AC3E}">
        <p14:creationId xmlns:p14="http://schemas.microsoft.com/office/powerpoint/2010/main" xmlns="" val="2963568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Case management services are limited; the following services are not provided by a case manager: </a:t>
            </a:r>
          </a:p>
          <a:p>
            <a:pPr marL="109728" indent="0">
              <a:buNone/>
            </a:pPr>
            <a:endParaRPr lang="en-US" dirty="0"/>
          </a:p>
          <a:p>
            <a:r>
              <a:rPr lang="en-US" dirty="0"/>
              <a:t>•	therapy/ counseling				</a:t>
            </a:r>
          </a:p>
          <a:p>
            <a:r>
              <a:rPr lang="en-US" dirty="0"/>
              <a:t>•	parent skills training</a:t>
            </a:r>
          </a:p>
          <a:p>
            <a:r>
              <a:rPr lang="en-US" dirty="0"/>
              <a:t>•	family or custody mediation crisis response</a:t>
            </a:r>
          </a:p>
          <a:p>
            <a:r>
              <a:rPr lang="en-US" dirty="0"/>
              <a:t>•	transportation</a:t>
            </a:r>
          </a:p>
          <a:p>
            <a:r>
              <a:rPr lang="en-US" dirty="0"/>
              <a:t>•	school or legal advocacy </a:t>
            </a:r>
          </a:p>
          <a:p>
            <a:endParaRPr lang="en-US" dirty="0"/>
          </a:p>
          <a:p>
            <a:pPr marL="109728" indent="0">
              <a:buNone/>
            </a:pPr>
            <a:endParaRPr lang="en-US" dirty="0"/>
          </a:p>
          <a:p>
            <a:r>
              <a:rPr lang="en-US" dirty="0"/>
              <a:t>Case management services can help you get connected to needed services as defined through your case plan goals. </a:t>
            </a:r>
          </a:p>
          <a:p>
            <a:endParaRPr lang="en-US" dirty="0"/>
          </a:p>
        </p:txBody>
      </p:sp>
      <p:sp>
        <p:nvSpPr>
          <p:cNvPr id="3" name="Title 2"/>
          <p:cNvSpPr>
            <a:spLocks noGrp="1"/>
          </p:cNvSpPr>
          <p:nvPr>
            <p:ph type="title"/>
          </p:nvPr>
        </p:nvSpPr>
        <p:spPr/>
        <p:txBody>
          <a:bodyPr>
            <a:normAutofit fontScale="90000"/>
          </a:bodyPr>
          <a:lstStyle/>
          <a:p>
            <a:r>
              <a:rPr lang="en-US" dirty="0" smtClean="0"/>
              <a:t>What is NOT included in case management services?</a:t>
            </a:r>
            <a:endParaRPr lang="en-US" dirty="0"/>
          </a:p>
        </p:txBody>
      </p:sp>
    </p:spTree>
    <p:extLst>
      <p:ext uri="{BB962C8B-B14F-4D97-AF65-F5344CB8AC3E}">
        <p14:creationId xmlns:p14="http://schemas.microsoft.com/office/powerpoint/2010/main" xmlns="" val="973031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Children’s Mental Health Case Management is a voluntary services.  </a:t>
            </a:r>
            <a:r>
              <a:rPr lang="en-US" dirty="0"/>
              <a:t>S</a:t>
            </a:r>
            <a:r>
              <a:rPr lang="en-US" dirty="0" smtClean="0"/>
              <a:t>ervices are covered by MN Public Health Care programs – MA, Pre-paid Medical Assistance and Minnesota Care programs.  There may be fees associated with case management services.  Your Case </a:t>
            </a:r>
            <a:r>
              <a:rPr lang="en-US" dirty="0"/>
              <a:t>M</a:t>
            </a:r>
            <a:r>
              <a:rPr lang="en-US" dirty="0" smtClean="0"/>
              <a:t>anager can assist you with your questions about how parental fees are assessed for MA. In addition, there may be fees for other services that are a part of the case plan.  Ask your Case Manager regarding fees for specific programs.  </a:t>
            </a:r>
            <a:endParaRPr lang="en-US" dirty="0"/>
          </a:p>
        </p:txBody>
      </p:sp>
      <p:sp>
        <p:nvSpPr>
          <p:cNvPr id="3" name="Title 2"/>
          <p:cNvSpPr>
            <a:spLocks noGrp="1"/>
          </p:cNvSpPr>
          <p:nvPr>
            <p:ph type="title"/>
          </p:nvPr>
        </p:nvSpPr>
        <p:spPr/>
        <p:txBody>
          <a:bodyPr>
            <a:normAutofit fontScale="90000"/>
          </a:bodyPr>
          <a:lstStyle/>
          <a:p>
            <a:r>
              <a:rPr lang="en-US" dirty="0" smtClean="0"/>
              <a:t>Are there any fees for CMH case management?</a:t>
            </a:r>
            <a:endParaRPr lang="en-US" dirty="0"/>
          </a:p>
        </p:txBody>
      </p:sp>
    </p:spTree>
    <p:extLst>
      <p:ext uri="{BB962C8B-B14F-4D97-AF65-F5344CB8AC3E}">
        <p14:creationId xmlns:p14="http://schemas.microsoft.com/office/powerpoint/2010/main" xmlns="" val="2825174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10279</TotalTime>
  <Words>986</Words>
  <Application>Microsoft Office PowerPoint</Application>
  <PresentationFormat>On-screen Show (4:3)</PresentationFormat>
  <Paragraphs>122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Children’s Mental Health Case Management </vt:lpstr>
      <vt:lpstr>Children’s Mental Health Case Management</vt:lpstr>
      <vt:lpstr>Eligibility Standards</vt:lpstr>
      <vt:lpstr>Referral Sources</vt:lpstr>
      <vt:lpstr>Case Manager Qualifications</vt:lpstr>
      <vt:lpstr>Functional Assessment</vt:lpstr>
      <vt:lpstr>What Might A Case Manager Do?</vt:lpstr>
      <vt:lpstr>What is NOT included in case management services?</vt:lpstr>
      <vt:lpstr>Are there any fees for CMH case management?</vt:lpstr>
      <vt:lpstr> WHAT ARE THE DESIRED OUTCOMES OF CASE MANAGEMENT SERVICES?  </vt:lpstr>
    </vt:vector>
  </TitlesOfParts>
  <Company>SCOTT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Scott County Mental Health Center</dc:title>
  <dc:creator>Raddatz, Terry</dc:creator>
  <cp:lastModifiedBy>Renee</cp:lastModifiedBy>
  <cp:revision>56</cp:revision>
  <cp:lastPrinted>2014-02-10T19:00:58Z</cp:lastPrinted>
  <dcterms:created xsi:type="dcterms:W3CDTF">2014-01-15T19:54:14Z</dcterms:created>
  <dcterms:modified xsi:type="dcterms:W3CDTF">2014-02-24T20:44:06Z</dcterms:modified>
</cp:coreProperties>
</file>