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0" r:id="rId2"/>
    <p:sldId id="271" r:id="rId3"/>
    <p:sldId id="272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56" r:id="rId19"/>
    <p:sldId id="257" r:id="rId20"/>
    <p:sldId id="258" r:id="rId21"/>
    <p:sldId id="259" r:id="rId22"/>
    <p:sldId id="260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2" d="100"/>
          <a:sy n="72" d="100"/>
        </p:scale>
        <p:origin x="-110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17A510-C8D2-4230-B537-ED09F7192F4E}" type="datetimeFigureOut">
              <a:rPr lang="en-US" smtClean="0"/>
              <a:pPr/>
              <a:t>2/24/2014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A40069-EB8F-49F7-BEB5-49BE6D4FD4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</a:p>
          <a:p>
            <a:r>
              <a:rPr lang="en-US" dirty="0" smtClean="0"/>
              <a:t>Behavioral</a:t>
            </a:r>
          </a:p>
          <a:p>
            <a:r>
              <a:rPr lang="en-US" dirty="0" smtClean="0"/>
              <a:t>Relational</a:t>
            </a:r>
          </a:p>
          <a:p>
            <a:r>
              <a:rPr lang="en-US" dirty="0" smtClean="0"/>
              <a:t>Cognitive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Neurological</a:t>
            </a:r>
          </a:p>
          <a:p>
            <a:r>
              <a:rPr lang="en-US" dirty="0" smtClean="0"/>
              <a:t>Developmental</a:t>
            </a:r>
          </a:p>
          <a:p>
            <a:r>
              <a:rPr lang="en-US" dirty="0" smtClean="0"/>
              <a:t>Environmenta</a:t>
            </a:r>
            <a:r>
              <a:rPr lang="en-US" dirty="0"/>
              <a:t>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Mental Health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6134" y="1299210"/>
            <a:ext cx="5183065" cy="449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352800"/>
          </a:xfrm>
        </p:spPr>
        <p:txBody>
          <a:bodyPr/>
          <a:lstStyle/>
          <a:p>
            <a:r>
              <a:rPr lang="en-US" dirty="0"/>
              <a:t>If it takes more than one month for your child to get used to a situation, or if your child has severe </a:t>
            </a:r>
            <a:r>
              <a:rPr lang="en-US" dirty="0" smtClean="0"/>
              <a:t>reactions.</a:t>
            </a:r>
          </a:p>
          <a:p>
            <a:pPr marL="109728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r>
              <a:rPr lang="en-US" dirty="0" smtClean="0"/>
              <a:t>If your child’s response to stress is not getting better with time.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dirty="0" smtClean="0"/>
              <a:t>Talk to doctor, school </a:t>
            </a:r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w</a:t>
            </a:r>
            <a:r>
              <a:rPr lang="en-US" dirty="0" smtClean="0"/>
              <a:t>orker or other mental health professional: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0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600" b="1" u="sng" dirty="0" smtClean="0">
                <a:solidFill>
                  <a:schemeClr val="tx2"/>
                </a:solidFill>
              </a:rPr>
              <a:t>Mental Health Professionals </a:t>
            </a:r>
            <a:r>
              <a:rPr lang="en-US" sz="2600" b="1" dirty="0" smtClean="0">
                <a:solidFill>
                  <a:schemeClr val="tx2"/>
                </a:solidFill>
              </a:rPr>
              <a:t>– Clinical Services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chemeClr val="tx2"/>
                </a:solidFill>
              </a:rPr>
              <a:t>Psychologist – </a:t>
            </a:r>
            <a:r>
              <a:rPr lang="en-US" sz="2600" dirty="0" smtClean="0"/>
              <a:t>PhD or PsyD, psychological evaluation (testing), diagnostic assessment and therapy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chemeClr val="tx2"/>
                </a:solidFill>
              </a:rPr>
              <a:t>Master’s level therapist </a:t>
            </a:r>
            <a:r>
              <a:rPr lang="en-US" sz="2600" dirty="0" smtClean="0"/>
              <a:t>– LMFT, LPCC, LICSW – therapy, diagnostic assessment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chemeClr val="tx2"/>
                </a:solidFill>
              </a:rPr>
              <a:t>Psychiatris</a:t>
            </a:r>
            <a:r>
              <a:rPr lang="en-US" sz="2600" dirty="0" smtClean="0"/>
              <a:t>t </a:t>
            </a:r>
            <a:r>
              <a:rPr lang="en-US" dirty="0" smtClean="0"/>
              <a:t>– </a:t>
            </a:r>
            <a:r>
              <a:rPr lang="en-US" sz="2600" dirty="0" smtClean="0"/>
              <a:t>MD, medication management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6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u="sng" dirty="0" smtClean="0">
                <a:solidFill>
                  <a:schemeClr val="tx2"/>
                </a:solidFill>
              </a:rPr>
              <a:t>Mental Health </a:t>
            </a:r>
            <a:r>
              <a:rPr lang="en-US" sz="2600" b="1" u="sng" dirty="0" err="1" smtClean="0">
                <a:solidFill>
                  <a:schemeClr val="tx2"/>
                </a:solidFill>
              </a:rPr>
              <a:t>Practioner</a:t>
            </a:r>
            <a:r>
              <a:rPr lang="en-US" sz="2600" b="1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/>
              <a:t>– </a:t>
            </a:r>
            <a:r>
              <a:rPr lang="en-US" sz="2600" dirty="0" smtClean="0"/>
              <a:t>works under DA and treatment plan, supervision of MHP, skills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u="sng" dirty="0">
                <a:solidFill>
                  <a:schemeClr val="tx2"/>
                </a:solidFill>
              </a:rPr>
              <a:t>Children’s Mental Health Case Manager-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A Social service to coordinate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Does not provide treatment/therapy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Need current Diagnostic Assessment to qualify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 might help?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460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1524000"/>
            <a:ext cx="4745284" cy="37822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expect?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9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in Mental Health Process</a:t>
            </a:r>
          </a:p>
          <a:p>
            <a:r>
              <a:rPr lang="en-US" dirty="0" smtClean="0"/>
              <a:t>Required to access all Mental Health Services </a:t>
            </a:r>
          </a:p>
          <a:p>
            <a:r>
              <a:rPr lang="en-US" dirty="0" smtClean="0"/>
              <a:t>Required for medical necessity and reimbursement</a:t>
            </a:r>
          </a:p>
          <a:p>
            <a:r>
              <a:rPr lang="en-US" dirty="0" smtClean="0"/>
              <a:t>Symptoms, history, records review, observation</a:t>
            </a:r>
          </a:p>
          <a:p>
            <a:r>
              <a:rPr lang="en-US" dirty="0" smtClean="0"/>
              <a:t>Lots of questions and parent participation</a:t>
            </a:r>
          </a:p>
          <a:p>
            <a:r>
              <a:rPr lang="en-US" dirty="0" smtClean="0"/>
              <a:t>Parent is the expert on child</a:t>
            </a:r>
          </a:p>
          <a:p>
            <a:r>
              <a:rPr lang="en-US" dirty="0" smtClean="0"/>
              <a:t>Check qualifications and experience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592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Individual</a:t>
            </a:r>
          </a:p>
          <a:p>
            <a:r>
              <a:rPr lang="en-US" dirty="0" smtClean="0"/>
              <a:t>Group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In-home Family</a:t>
            </a:r>
          </a:p>
          <a:p>
            <a:r>
              <a:rPr lang="en-US" dirty="0" smtClean="0"/>
              <a:t>45 minutes- 1.5 hours</a:t>
            </a:r>
          </a:p>
          <a:p>
            <a:r>
              <a:rPr lang="en-US" dirty="0" smtClean="0"/>
              <a:t>Weekly  for 3 months –year+</a:t>
            </a:r>
          </a:p>
          <a:p>
            <a:r>
              <a:rPr lang="en-US" dirty="0" smtClean="0"/>
              <a:t>Starts with diagnostic assessment</a:t>
            </a:r>
          </a:p>
          <a:p>
            <a:r>
              <a:rPr lang="en-US" dirty="0" smtClean="0"/>
              <a:t>Much parent involvement in DA, Treatment planning and home work.</a:t>
            </a:r>
          </a:p>
          <a:p>
            <a:r>
              <a:rPr lang="en-US" dirty="0" smtClean="0"/>
              <a:t>Check credentials and experience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4343" y="304800"/>
            <a:ext cx="3581400" cy="321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4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79325"/>
            <a:ext cx="4967514" cy="295465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 smtClean="0"/>
              <a:t>Therapy </a:t>
            </a:r>
          </a:p>
          <a:p>
            <a:r>
              <a:rPr lang="en-US" dirty="0" smtClean="0"/>
              <a:t>Psychological Evaluation- Testing</a:t>
            </a:r>
          </a:p>
          <a:p>
            <a:r>
              <a:rPr lang="en-US" dirty="0" smtClean="0"/>
              <a:t>Specific referral question</a:t>
            </a:r>
          </a:p>
          <a:p>
            <a:r>
              <a:rPr lang="en-US" dirty="0" smtClean="0"/>
              <a:t>2 hours to 8 hours+ depending on question</a:t>
            </a:r>
          </a:p>
          <a:p>
            <a:r>
              <a:rPr lang="en-US" dirty="0" smtClean="0"/>
              <a:t>Often referred by other provider to clarify diagnosis or qualify for service</a:t>
            </a:r>
          </a:p>
          <a:p>
            <a:r>
              <a:rPr lang="en-US" dirty="0" smtClean="0"/>
              <a:t>Often includes Diagnostic Assessment</a:t>
            </a:r>
          </a:p>
          <a:p>
            <a:r>
              <a:rPr lang="en-US" dirty="0" smtClean="0"/>
              <a:t>Check credentials and experience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5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9562" y="4343400"/>
            <a:ext cx="3589638" cy="237172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1" y="1524000"/>
            <a:ext cx="8229600" cy="3873691"/>
          </a:xfrm>
        </p:spPr>
        <p:txBody>
          <a:bodyPr/>
          <a:lstStyle/>
          <a:p>
            <a:r>
              <a:rPr lang="en-US" dirty="0" smtClean="0"/>
              <a:t>Medication Management</a:t>
            </a:r>
          </a:p>
          <a:p>
            <a:r>
              <a:rPr lang="en-US" dirty="0" smtClean="0"/>
              <a:t>Short appointments 10-30 minutes</a:t>
            </a:r>
          </a:p>
          <a:p>
            <a:r>
              <a:rPr lang="en-US" dirty="0" smtClean="0"/>
              <a:t>Spacing one week to 6 months</a:t>
            </a:r>
          </a:p>
          <a:p>
            <a:r>
              <a:rPr lang="en-US" dirty="0" smtClean="0"/>
              <a:t>No therapy  </a:t>
            </a:r>
            <a:endParaRPr lang="en-US" dirty="0"/>
          </a:p>
          <a:p>
            <a:r>
              <a:rPr lang="en-US" dirty="0" smtClean="0"/>
              <a:t>Often referral fro therapy or testing</a:t>
            </a:r>
          </a:p>
          <a:p>
            <a:r>
              <a:rPr lang="en-US" dirty="0" smtClean="0"/>
              <a:t>Check credentials and experience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42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 Practitioner under direction of MHP</a:t>
            </a:r>
          </a:p>
          <a:p>
            <a:r>
              <a:rPr lang="en-US" dirty="0" smtClean="0"/>
              <a:t>DA must recommend as medically necessary to treat MH symptoms</a:t>
            </a:r>
          </a:p>
          <a:p>
            <a:r>
              <a:rPr lang="en-US" dirty="0" smtClean="0"/>
              <a:t>Teaching behavioral and emotional skills related to diagnosis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878812"/>
            <a:ext cx="3429000" cy="23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84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Scott County Mental Health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0578" y="2133600"/>
            <a:ext cx="6226221" cy="2677711"/>
          </a:xfrm>
        </p:spPr>
        <p:txBody>
          <a:bodyPr>
            <a:normAutofit/>
          </a:bodyPr>
          <a:lstStyle/>
          <a:p>
            <a:r>
              <a:rPr lang="en-US" dirty="0" smtClean="0"/>
              <a:t>Community Based</a:t>
            </a:r>
          </a:p>
          <a:p>
            <a:r>
              <a:rPr lang="en-US" dirty="0" smtClean="0"/>
              <a:t> Outpatient Services</a:t>
            </a:r>
          </a:p>
          <a:p>
            <a:r>
              <a:rPr lang="en-US" dirty="0" smtClean="0"/>
              <a:t>Rule 29 Licensed</a:t>
            </a:r>
          </a:p>
          <a:p>
            <a:r>
              <a:rPr lang="en-US" dirty="0" smtClean="0"/>
              <a:t>Insurance/MN Sure/MA</a:t>
            </a:r>
          </a:p>
          <a:p>
            <a:r>
              <a:rPr lang="en-US" dirty="0" smtClean="0"/>
              <a:t>Sliding Fee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43000" y="-14514"/>
            <a:ext cx="72071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47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Child, Adolescent and Adult Psychiatrists</a:t>
            </a:r>
          </a:p>
          <a:p>
            <a:r>
              <a:rPr lang="en-US" dirty="0" smtClean="0"/>
              <a:t>Doctoral Level Psychologists</a:t>
            </a:r>
          </a:p>
          <a:p>
            <a:r>
              <a:rPr lang="en-US" dirty="0" smtClean="0"/>
              <a:t>Master’s Level Therapists</a:t>
            </a:r>
          </a:p>
          <a:p>
            <a:r>
              <a:rPr lang="en-US" dirty="0" smtClean="0"/>
              <a:t>Psychiatric Nurse</a:t>
            </a:r>
          </a:p>
          <a:p>
            <a:r>
              <a:rPr lang="en-US" dirty="0" smtClean="0"/>
              <a:t>Mental Health Practitioners</a:t>
            </a:r>
          </a:p>
          <a:p>
            <a:r>
              <a:rPr lang="en-US" dirty="0" smtClean="0"/>
              <a:t>Intake Team- scheduling, triage, eligibility and insurance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4343400"/>
            <a:ext cx="3352800" cy="231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57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1102008"/>
            <a:ext cx="3733800" cy="562884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Each Child and Family is Unique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213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You know your child best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9010" y="3505200"/>
            <a:ext cx="2392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You are  critical in the process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70790" y="1295400"/>
            <a:ext cx="3220810" cy="203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Crisis Assessment and Intervention</a:t>
            </a:r>
          </a:p>
          <a:p>
            <a:r>
              <a:rPr lang="en-US" dirty="0" smtClean="0"/>
              <a:t>Diagnostic Assessments</a:t>
            </a:r>
          </a:p>
          <a:p>
            <a:r>
              <a:rPr lang="en-US" dirty="0" smtClean="0"/>
              <a:t>Psychiatry/Medication Management</a:t>
            </a:r>
          </a:p>
          <a:p>
            <a:r>
              <a:rPr lang="en-US" dirty="0" smtClean="0"/>
              <a:t>Psychological Evaluations- forensic, ADHD, diagnostic, personality, cognitive, developmental, ASD etc.</a:t>
            </a:r>
          </a:p>
          <a:p>
            <a:r>
              <a:rPr lang="en-US" dirty="0" smtClean="0"/>
              <a:t>Family Assessments/Parenting Assessments/Parent Child Interaction Assessments</a:t>
            </a:r>
          </a:p>
          <a:p>
            <a:r>
              <a:rPr lang="en-US" dirty="0" smtClean="0"/>
              <a:t>Therapy- individual, family , group, couples</a:t>
            </a:r>
          </a:p>
          <a:p>
            <a:r>
              <a:rPr lang="en-US" dirty="0" smtClean="0"/>
              <a:t>In-home family therapy</a:t>
            </a:r>
          </a:p>
          <a:p>
            <a:r>
              <a:rPr lang="en-US" dirty="0" smtClean="0"/>
              <a:t>Training and Consultation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8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Dialectical Behavior Therapy- adult, adolescent</a:t>
            </a:r>
          </a:p>
          <a:p>
            <a:r>
              <a:rPr lang="en-US" dirty="0" smtClean="0"/>
              <a:t>Trauma Focused Treatment Certified</a:t>
            </a:r>
          </a:p>
          <a:p>
            <a:r>
              <a:rPr lang="en-US" dirty="0" smtClean="0"/>
              <a:t>Play Therapy</a:t>
            </a:r>
          </a:p>
          <a:p>
            <a:r>
              <a:rPr lang="en-US" dirty="0" smtClean="0"/>
              <a:t>School Based Therapy</a:t>
            </a:r>
          </a:p>
          <a:p>
            <a:r>
              <a:rPr lang="en-US" dirty="0" smtClean="0"/>
              <a:t>In-home Family Therapy</a:t>
            </a:r>
          </a:p>
          <a:p>
            <a:r>
              <a:rPr lang="en-US" dirty="0" smtClean="0"/>
              <a:t>Illness Management/Wellness</a:t>
            </a:r>
          </a:p>
          <a:p>
            <a:r>
              <a:rPr lang="en-US" dirty="0" smtClean="0"/>
              <a:t>Anger Management – Alternatives to Violence</a:t>
            </a:r>
          </a:p>
          <a:p>
            <a:r>
              <a:rPr lang="en-US" dirty="0" smtClean="0"/>
              <a:t>Truancy Prevention</a:t>
            </a:r>
          </a:p>
          <a:p>
            <a:r>
              <a:rPr lang="en-US" dirty="0" smtClean="0"/>
              <a:t>Anger Management</a:t>
            </a:r>
          </a:p>
          <a:p>
            <a:r>
              <a:rPr lang="en-US" dirty="0" smtClean="0"/>
              <a:t>Parent  Education &amp; Support– Raising Capable People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and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60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SCMHC</a:t>
            </a:r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New Beginnings</a:t>
            </a:r>
          </a:p>
          <a:p>
            <a:r>
              <a:rPr lang="en-US" dirty="0" smtClean="0"/>
              <a:t>Jail</a:t>
            </a:r>
          </a:p>
          <a:p>
            <a:r>
              <a:rPr lang="en-US" dirty="0" smtClean="0"/>
              <a:t>Juvenile Alternative Facility - JAF</a:t>
            </a:r>
          </a:p>
          <a:p>
            <a:r>
              <a:rPr lang="en-US" dirty="0" smtClean="0"/>
              <a:t>Employment &amp; Training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Head Start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Locations/Sites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02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Carver County’s </a:t>
            </a:r>
            <a:r>
              <a:rPr lang="en-US" b="0" i="1" dirty="0" smtClean="0">
                <a:solidFill>
                  <a:srgbClr val="7030A0"/>
                </a:solidFill>
              </a:rPr>
              <a:t>FIRST STREET CENTER </a:t>
            </a:r>
            <a:r>
              <a:rPr lang="en-US" dirty="0" smtClean="0"/>
              <a:t>in Waconia</a:t>
            </a:r>
            <a:br>
              <a:rPr lang="en-US" dirty="0" smtClean="0"/>
            </a:br>
            <a:r>
              <a:rPr lang="en-US" dirty="0" smtClean="0"/>
              <a:t>952-442-4437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2931712"/>
            <a:ext cx="4684713" cy="3011888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6700" dirty="0" smtClean="0"/>
              <a:t>Mental Health Counseling-Onsite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67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6700" dirty="0" smtClean="0"/>
              <a:t>Mental Health Crisis Program-Scott/Carver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67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6700" dirty="0" smtClean="0"/>
              <a:t>School-Linked Mental Health </a:t>
            </a:r>
            <a:r>
              <a:rPr lang="en-US" sz="6700" dirty="0" err="1" smtClean="0"/>
              <a:t>Services:Waconia</a:t>
            </a:r>
            <a:r>
              <a:rPr lang="en-US" sz="6700" dirty="0" smtClean="0"/>
              <a:t>, Watertown, Eastern Carver </a:t>
            </a:r>
            <a:r>
              <a:rPr lang="en-US" sz="6700" dirty="0" err="1" smtClean="0"/>
              <a:t>Cty</a:t>
            </a:r>
            <a:r>
              <a:rPr lang="en-US" sz="6700" dirty="0" smtClean="0"/>
              <a:t> and </a:t>
            </a:r>
            <a:r>
              <a:rPr lang="en-US" sz="6700" smtClean="0"/>
              <a:t>now NYA.</a:t>
            </a:r>
            <a:endParaRPr lang="en-US" sz="6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87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Counseling</a:t>
            </a:r>
            <a:r>
              <a:rPr lang="en-US" dirty="0" smtClean="0"/>
              <a:t> at FIRST STREET CENTER in Waconia</a:t>
            </a:r>
          </a:p>
          <a:p>
            <a:r>
              <a:rPr lang="en-US" dirty="0" smtClean="0"/>
              <a:t>Carver/Scott </a:t>
            </a:r>
            <a:r>
              <a:rPr lang="en-US" b="1" dirty="0" smtClean="0"/>
              <a:t>Mental Health Crisis </a:t>
            </a:r>
            <a:r>
              <a:rPr lang="en-US" dirty="0" smtClean="0"/>
              <a:t>Program: 24-hrs/day/7-days/week telephone crisis response/triage for all ages for anyone regardless of their ability to pay.  Provided in any community location that is safe/appropriate by Mental Health Professionals/Practitioners</a:t>
            </a:r>
          </a:p>
          <a:p>
            <a:r>
              <a:rPr lang="en-US" b="1" dirty="0" smtClean="0"/>
              <a:t>School-linked Mental Health Services</a:t>
            </a:r>
            <a:r>
              <a:rPr lang="en-US" dirty="0" smtClean="0"/>
              <a:t>:  Day Treatment, Counseling in Carver county Middle/ </a:t>
            </a:r>
            <a:r>
              <a:rPr lang="en-US" dirty="0"/>
              <a:t>H</a:t>
            </a:r>
            <a:r>
              <a:rPr lang="en-US" dirty="0" smtClean="0"/>
              <a:t>igh schools, Individualized Education Plan social-emotional skills work.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CARVER COUNTY’S MENTAL HEALTH SERVICES FOR CHILDREN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6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38200" y="3622366"/>
            <a:ext cx="4538386" cy="3350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13" y="914401"/>
            <a:ext cx="4652866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3655024"/>
            <a:ext cx="2928257" cy="304150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6286"/>
            <a:ext cx="8229600" cy="1381352"/>
          </a:xfrm>
        </p:spPr>
        <p:txBody>
          <a:bodyPr/>
          <a:lstStyle/>
          <a:p>
            <a:r>
              <a:rPr lang="en-US" dirty="0" smtClean="0"/>
              <a:t>What to watch for: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2350778"/>
            <a:ext cx="2625213" cy="254317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36286"/>
            <a:ext cx="3406094" cy="21010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0831" y="2171702"/>
            <a:ext cx="2779253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85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7936" y="-127258"/>
            <a:ext cx="3429000" cy="227717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3725" y="381000"/>
            <a:ext cx="8229600" cy="1143000"/>
          </a:xfrm>
        </p:spPr>
        <p:txBody>
          <a:bodyPr/>
          <a:lstStyle/>
          <a:p>
            <a:r>
              <a:rPr lang="en-US" dirty="0" smtClean="0"/>
              <a:t>CHANGES: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766678"/>
            <a:ext cx="3581400" cy="2305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371600"/>
            <a:ext cx="2343150" cy="3052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05961"/>
            <a:ext cx="2628900" cy="1790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1948766"/>
            <a:ext cx="3124199" cy="34549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-84739"/>
            <a:ext cx="2667000" cy="1790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5500" y="4806043"/>
            <a:ext cx="3028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81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Sibling birth</a:t>
            </a:r>
          </a:p>
          <a:p>
            <a:r>
              <a:rPr lang="en-US" dirty="0" smtClean="0"/>
              <a:t>Illness </a:t>
            </a:r>
          </a:p>
          <a:p>
            <a:r>
              <a:rPr lang="en-US" dirty="0"/>
              <a:t>D</a:t>
            </a:r>
            <a:r>
              <a:rPr lang="en-US" dirty="0" smtClean="0"/>
              <a:t>eath of loved one</a:t>
            </a:r>
          </a:p>
          <a:p>
            <a:r>
              <a:rPr lang="en-US" dirty="0" smtClean="0"/>
              <a:t>Losses</a:t>
            </a:r>
          </a:p>
          <a:p>
            <a:r>
              <a:rPr lang="en-US" dirty="0" smtClean="0"/>
              <a:t>Moves and other changes</a:t>
            </a:r>
          </a:p>
          <a:p>
            <a:r>
              <a:rPr lang="en-US" dirty="0" smtClean="0"/>
              <a:t>Traumatic Event</a:t>
            </a:r>
          </a:p>
          <a:p>
            <a:r>
              <a:rPr lang="en-US" dirty="0" smtClean="0"/>
              <a:t>Even good </a:t>
            </a:r>
            <a:r>
              <a:rPr lang="en-US" smtClean="0"/>
              <a:t>changes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is important to be able to tell the difference between typical behavior changes and those associated with more serious problems.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everyday </a:t>
            </a:r>
            <a:r>
              <a:rPr lang="en-US" dirty="0"/>
              <a:t>stresses can cause changes in your child's behavior.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84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2057400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Problems across a variety of settings - school, home, peers</a:t>
            </a:r>
          </a:p>
          <a:p>
            <a:r>
              <a:rPr lang="en-US" dirty="0" smtClean="0"/>
              <a:t>Changes in appetite/sleep</a:t>
            </a:r>
          </a:p>
          <a:p>
            <a:r>
              <a:rPr lang="en-US" dirty="0" smtClean="0"/>
              <a:t>Social withdrawal or fearful behavior toward things your child normally is not afraid of</a:t>
            </a:r>
          </a:p>
          <a:p>
            <a:r>
              <a:rPr lang="en-US" dirty="0" smtClean="0"/>
              <a:t>Returning to behaviors more common in younger children, such as bed-wetting, for a long time</a:t>
            </a:r>
          </a:p>
          <a:p>
            <a:r>
              <a:rPr lang="en-US" dirty="0" smtClean="0"/>
              <a:t>Signs of being upset, such as sadness or tearfulness</a:t>
            </a:r>
          </a:p>
          <a:p>
            <a:r>
              <a:rPr lang="en-US" dirty="0" smtClean="0"/>
              <a:t>Signs of self-destructive behavior, such as head-banging, or a tendency to get hurt often</a:t>
            </a:r>
          </a:p>
          <a:p>
            <a:r>
              <a:rPr lang="en-US" dirty="0" smtClean="0"/>
              <a:t>Repeated thoughts of death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7772400" cy="3582988"/>
          </a:xfrm>
        </p:spPr>
        <p:txBody>
          <a:bodyPr>
            <a:normAutofit/>
          </a:bodyPr>
          <a:lstStyle/>
          <a:p>
            <a:r>
              <a:rPr lang="en-US" dirty="0" smtClean="0"/>
              <a:t>Pay special attention to behaviors that include: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4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Changes in school performance, falling grades</a:t>
            </a:r>
          </a:p>
          <a:p>
            <a:r>
              <a:rPr lang="en-US" dirty="0" smtClean="0"/>
              <a:t>Change in friends/interests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Inability to cope with daily problems and activities</a:t>
            </a:r>
          </a:p>
          <a:p>
            <a:r>
              <a:rPr lang="en-US" dirty="0" smtClean="0">
                <a:effectLst/>
              </a:rPr>
              <a:t>Changes in sleeping and/or eating habits</a:t>
            </a:r>
          </a:p>
          <a:p>
            <a:r>
              <a:rPr lang="en-US" dirty="0" smtClean="0">
                <a:effectLst/>
              </a:rPr>
              <a:t>Excessive complaints of physical problems</a:t>
            </a:r>
          </a:p>
          <a:p>
            <a:r>
              <a:rPr lang="en-US" dirty="0" smtClean="0">
                <a:effectLst/>
              </a:rPr>
              <a:t>Defying authority, skipping school, stealing, or damaging property</a:t>
            </a:r>
          </a:p>
          <a:p>
            <a:r>
              <a:rPr lang="en-US" dirty="0" smtClean="0">
                <a:effectLst/>
              </a:rPr>
              <a:t>Intense fear of gaining weight</a:t>
            </a:r>
          </a:p>
          <a:p>
            <a:r>
              <a:rPr lang="en-US" dirty="0" smtClean="0"/>
              <a:t>Sadness loss of interest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Long-lasting negative mood, often along with poor appetite and thoughts of death</a:t>
            </a:r>
          </a:p>
          <a:p>
            <a:r>
              <a:rPr lang="en-US" dirty="0" smtClean="0">
                <a:effectLst/>
              </a:rPr>
              <a:t>Frequent outbursts of anger/irritability</a:t>
            </a:r>
          </a:p>
          <a:p>
            <a:r>
              <a:rPr lang="en-US" dirty="0" smtClean="0">
                <a:effectLst/>
              </a:rPr>
              <a:t>Abuse of drugs and/or alcohol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In older children and pre-teens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8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Changes in school performance</a:t>
            </a:r>
          </a:p>
          <a:p>
            <a:r>
              <a:rPr lang="en-US" dirty="0" smtClean="0">
                <a:effectLst/>
              </a:rPr>
              <a:t>Poor grades despite strong efforts</a:t>
            </a:r>
          </a:p>
          <a:p>
            <a:r>
              <a:rPr lang="en-US" dirty="0" smtClean="0">
                <a:effectLst/>
              </a:rPr>
              <a:t>Excessive worry or anxiety</a:t>
            </a:r>
          </a:p>
          <a:p>
            <a:r>
              <a:rPr lang="en-US" dirty="0" smtClean="0">
                <a:effectLst/>
              </a:rPr>
              <a:t>Hyperactivity</a:t>
            </a:r>
          </a:p>
          <a:p>
            <a:r>
              <a:rPr lang="en-US" dirty="0" smtClean="0">
                <a:effectLst/>
              </a:rPr>
              <a:t>Persistent nightmares</a:t>
            </a:r>
          </a:p>
          <a:p>
            <a:r>
              <a:rPr lang="en-US" dirty="0" smtClean="0">
                <a:effectLst/>
              </a:rPr>
              <a:t>Persistent disobedience and/or aggressive behavior</a:t>
            </a:r>
          </a:p>
          <a:p>
            <a:r>
              <a:rPr lang="en-US" dirty="0" smtClean="0">
                <a:effectLst/>
              </a:rPr>
              <a:t>Frequent outbursts of anger/frustration</a:t>
            </a:r>
          </a:p>
          <a:p>
            <a:pPr marL="109728" indent="0">
              <a:buNone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In younger children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49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819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Every </a:t>
            </a:r>
            <a:r>
              <a:rPr lang="en-US" dirty="0"/>
              <a:t>member of a family is affected by tragedy or extreme stress, even the youngest child. It's normal for stress to cause a child to be upset. Remember this if you </a:t>
            </a:r>
            <a:r>
              <a:rPr lang="en-US" dirty="0" smtClean="0"/>
              <a:t>see emotional </a:t>
            </a:r>
            <a:r>
              <a:rPr lang="en-US" dirty="0"/>
              <a:t>or behavioral symptoms in your child.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048000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ymptoms can be </a:t>
            </a:r>
            <a:r>
              <a:rPr lang="en-US" dirty="0"/>
              <a:t>caused by </a:t>
            </a:r>
            <a:r>
              <a:rPr lang="en-US" dirty="0" smtClean="0"/>
              <a:t>events such as: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death in the family</a:t>
            </a:r>
            <a:br>
              <a:rPr lang="en-US" dirty="0" smtClean="0"/>
            </a:br>
            <a:r>
              <a:rPr lang="en-US" dirty="0" smtClean="0"/>
              <a:t> illness in a parent</a:t>
            </a:r>
            <a:br>
              <a:rPr lang="en-US" dirty="0" smtClean="0"/>
            </a:br>
            <a:r>
              <a:rPr lang="en-US" dirty="0" smtClean="0"/>
              <a:t> family financial problems</a:t>
            </a:r>
            <a:br>
              <a:rPr lang="en-US" dirty="0" smtClean="0"/>
            </a:br>
            <a:r>
              <a:rPr lang="en-US" dirty="0" smtClean="0"/>
              <a:t> divorce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69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10175</TotalTime>
  <Words>882</Words>
  <Application>Microsoft Office PowerPoint</Application>
  <PresentationFormat>On-screen Show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Children’s Mental Health</vt:lpstr>
      <vt:lpstr>Each Child and Family is Unique</vt:lpstr>
      <vt:lpstr>What to watch for: </vt:lpstr>
      <vt:lpstr>CHANGES:</vt:lpstr>
      <vt:lpstr>Many everyday stresses can cause changes in your child's behavior.  </vt:lpstr>
      <vt:lpstr>Pay special attention to behaviors that include:  </vt:lpstr>
      <vt:lpstr>In older children and pre-teens  </vt:lpstr>
      <vt:lpstr>In younger children  </vt:lpstr>
      <vt:lpstr>Symptoms can be caused by events such as:  death in the family  illness in a parent  family financial problems  divorce  </vt:lpstr>
      <vt:lpstr>Talk to doctor, school social worker or other mental health professional:</vt:lpstr>
      <vt:lpstr>Who might help?</vt:lpstr>
      <vt:lpstr>What to expect? </vt:lpstr>
      <vt:lpstr>Diagnostic Assessment</vt:lpstr>
      <vt:lpstr>Therapy </vt:lpstr>
      <vt:lpstr>Psychologist</vt:lpstr>
      <vt:lpstr>Psychiatrist</vt:lpstr>
      <vt:lpstr>SKILLS</vt:lpstr>
      <vt:lpstr>Scott County Mental Health Center</vt:lpstr>
      <vt:lpstr>Staff</vt:lpstr>
      <vt:lpstr>Services</vt:lpstr>
      <vt:lpstr>Groups and Programs</vt:lpstr>
      <vt:lpstr>Service Locations/Sites</vt:lpstr>
      <vt:lpstr>Carver County’s FIRST STREET CENTER in Waconia 952-442-4437</vt:lpstr>
      <vt:lpstr>CARVER COUNTY’S MENTAL HEALTH SERVICES FOR CHILDREN</vt:lpstr>
    </vt:vector>
  </TitlesOfParts>
  <Company>SCOTT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 County Mental Health Center</dc:title>
  <dc:creator>Raddatz, Terry</dc:creator>
  <cp:lastModifiedBy>Renee</cp:lastModifiedBy>
  <cp:revision>48</cp:revision>
  <cp:lastPrinted>2014-01-24T13:41:26Z</cp:lastPrinted>
  <dcterms:created xsi:type="dcterms:W3CDTF">2014-01-15T19:54:14Z</dcterms:created>
  <dcterms:modified xsi:type="dcterms:W3CDTF">2014-02-24T20:43:51Z</dcterms:modified>
</cp:coreProperties>
</file>