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0"/>
  </p:notesMasterIdLst>
  <p:sldIdLst>
    <p:sldId id="256" r:id="rId2"/>
    <p:sldId id="257" r:id="rId3"/>
    <p:sldId id="261" r:id="rId4"/>
    <p:sldId id="277" r:id="rId5"/>
    <p:sldId id="258" r:id="rId6"/>
    <p:sldId id="271" r:id="rId7"/>
    <p:sldId id="259" r:id="rId8"/>
    <p:sldId id="265" r:id="rId9"/>
    <p:sldId id="260" r:id="rId10"/>
    <p:sldId id="262" r:id="rId11"/>
    <p:sldId id="266" r:id="rId12"/>
    <p:sldId id="267" r:id="rId13"/>
    <p:sldId id="273" r:id="rId14"/>
    <p:sldId id="268" r:id="rId15"/>
    <p:sldId id="274" r:id="rId16"/>
    <p:sldId id="269" r:id="rId17"/>
    <p:sldId id="276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9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71653F-F3F6-40BE-878B-6C26D4FC1BC5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B037B-D6E6-406C-A577-FA1AD9EFE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600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871AA-9BCB-45E8-85F7-B4680072F12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2037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B037B-D6E6-406C-A577-FA1AD9EFE87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6227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an issue is not really happening/noticed in any other setting, I may address it differently (school specific) OR we may miss out on using strategies that you are using at home that are working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871AA-9BCB-45E8-85F7-B4680072F12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5998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E8D82-B9CE-4C83-862E-13F62FA17110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50CD3-1886-4DBD-8E90-F843B96CB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E8D82-B9CE-4C83-862E-13F62FA17110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50CD3-1886-4DBD-8E90-F843B96CB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E8D82-B9CE-4C83-862E-13F62FA17110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50CD3-1886-4DBD-8E90-F843B96CB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E8D82-B9CE-4C83-862E-13F62FA17110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50CD3-1886-4DBD-8E90-F843B96CB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E8D82-B9CE-4C83-862E-13F62FA17110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50CD3-1886-4DBD-8E90-F843B96CB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E8D82-B9CE-4C83-862E-13F62FA17110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50CD3-1886-4DBD-8E90-F843B96CBD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E8D82-B9CE-4C83-862E-13F62FA17110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50CD3-1886-4DBD-8E90-F843B96CB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E8D82-B9CE-4C83-862E-13F62FA17110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50CD3-1886-4DBD-8E90-F843B96CB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E8D82-B9CE-4C83-862E-13F62FA17110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50CD3-1886-4DBD-8E90-F843B96CB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E8D82-B9CE-4C83-862E-13F62FA17110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150CD3-1886-4DBD-8E90-F843B96CB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E8D82-B9CE-4C83-862E-13F62FA17110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50CD3-1886-4DBD-8E90-F843B96CB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6E8D82-B9CE-4C83-862E-13F62FA17110}" type="datetimeFigureOut">
              <a:rPr lang="en-US" smtClean="0"/>
              <a:pPr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1150CD3-1886-4DBD-8E90-F843B96CB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Depression and Anxiety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 School Perspective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00400" y="4714964"/>
            <a:ext cx="34646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Heather  </a:t>
            </a:r>
            <a:r>
              <a:rPr lang="en-US" dirty="0" err="1" smtClean="0"/>
              <a:t>Koster</a:t>
            </a:r>
            <a:r>
              <a:rPr lang="en-US" dirty="0" smtClean="0"/>
              <a:t>, MSW, LICSW</a:t>
            </a:r>
          </a:p>
          <a:p>
            <a:r>
              <a:rPr lang="en-US" dirty="0" err="1" smtClean="0"/>
              <a:t>Cayla</a:t>
            </a:r>
            <a:r>
              <a:rPr lang="en-US" dirty="0" smtClean="0"/>
              <a:t> </a:t>
            </a:r>
            <a:r>
              <a:rPr lang="en-US" dirty="0" err="1" smtClean="0"/>
              <a:t>Rother</a:t>
            </a:r>
            <a:r>
              <a:rPr lang="en-US" dirty="0" smtClean="0"/>
              <a:t>, LSW, </a:t>
            </a:r>
            <a:r>
              <a:rPr lang="en-US" dirty="0" err="1" smtClean="0"/>
              <a:t>MaEd</a:t>
            </a:r>
            <a:endParaRPr lang="en-US" dirty="0" smtClean="0"/>
          </a:p>
          <a:p>
            <a:r>
              <a:rPr lang="en-US" dirty="0" err="1" smtClean="0"/>
              <a:t>Jyoti</a:t>
            </a:r>
            <a:r>
              <a:rPr lang="en-US" dirty="0" smtClean="0"/>
              <a:t> </a:t>
            </a:r>
            <a:r>
              <a:rPr lang="en-US" dirty="0" err="1" smtClean="0"/>
              <a:t>Sinha</a:t>
            </a:r>
            <a:r>
              <a:rPr lang="en-US" dirty="0" smtClean="0"/>
              <a:t>, MSW, LGSW </a:t>
            </a:r>
          </a:p>
          <a:p>
            <a:r>
              <a:rPr lang="en-US" dirty="0" smtClean="0"/>
              <a:t>Nancy VanHorne, MSW, LICSW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8244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400" u="sng" dirty="0" smtClean="0"/>
              <a:t>Depression</a:t>
            </a:r>
          </a:p>
          <a:p>
            <a:pPr algn="ctr">
              <a:buFont typeface="Arial" pitchFamily="34" charset="0"/>
              <a:buChar char="•"/>
            </a:pPr>
            <a:r>
              <a:rPr lang="en-US" sz="1400" b="0" dirty="0" smtClean="0"/>
              <a:t>Difficulty concentrating</a:t>
            </a:r>
          </a:p>
          <a:p>
            <a:pPr algn="ctr">
              <a:buFont typeface="Arial" pitchFamily="34" charset="0"/>
              <a:buChar char="•"/>
            </a:pPr>
            <a:r>
              <a:rPr lang="en-US" sz="1400" b="0" dirty="0" smtClean="0"/>
              <a:t>Sleeping in classes</a:t>
            </a:r>
          </a:p>
          <a:p>
            <a:pPr algn="ctr">
              <a:buFont typeface="Arial" pitchFamily="34" charset="0"/>
              <a:buChar char="•"/>
            </a:pPr>
            <a:r>
              <a:rPr lang="en-US" sz="1400" b="0" dirty="0" smtClean="0"/>
              <a:t>Changes in attendance</a:t>
            </a:r>
          </a:p>
          <a:p>
            <a:pPr algn="ctr">
              <a:buFont typeface="Arial" pitchFamily="34" charset="0"/>
              <a:buChar char="•"/>
            </a:pPr>
            <a:r>
              <a:rPr lang="en-US" sz="1400" b="0" dirty="0" smtClean="0"/>
              <a:t>Drop in grades</a:t>
            </a:r>
          </a:p>
          <a:p>
            <a:pPr algn="ctr">
              <a:buFont typeface="Arial" pitchFamily="34" charset="0"/>
              <a:buChar char="•"/>
            </a:pPr>
            <a:r>
              <a:rPr lang="en-US" sz="1400" b="0" dirty="0" smtClean="0"/>
              <a:t>Sudden frustration with school</a:t>
            </a:r>
          </a:p>
          <a:p>
            <a:pPr algn="ctr">
              <a:buFont typeface="Arial" pitchFamily="34" charset="0"/>
              <a:buChar char="•"/>
            </a:pPr>
            <a:r>
              <a:rPr lang="en-US" sz="1400" b="0" dirty="0" smtClean="0"/>
              <a:t>Low energy</a:t>
            </a:r>
          </a:p>
          <a:p>
            <a:pPr algn="ctr">
              <a:buFont typeface="Arial" pitchFamily="34" charset="0"/>
              <a:buChar char="•"/>
            </a:pPr>
            <a:r>
              <a:rPr lang="en-US" sz="1400" b="0" dirty="0" err="1" smtClean="0"/>
              <a:t>Withdrawl</a:t>
            </a:r>
            <a:r>
              <a:rPr lang="en-US" sz="1400" b="0" dirty="0" smtClean="0"/>
              <a:t> from normal school activities</a:t>
            </a:r>
          </a:p>
          <a:p>
            <a:pPr algn="ctr">
              <a:buFont typeface="Arial" pitchFamily="34" charset="0"/>
              <a:buChar char="•"/>
            </a:pPr>
            <a:r>
              <a:rPr lang="en-US" sz="1400" b="0" dirty="0" smtClean="0"/>
              <a:t>Major behavioral changes (defiant, overly moody, chemical use) </a:t>
            </a:r>
          </a:p>
          <a:p>
            <a:pPr algn="ctr">
              <a:buFont typeface="Arial" pitchFamily="34" charset="0"/>
              <a:buChar char="•"/>
            </a:pP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u="sng" dirty="0" smtClean="0"/>
              <a:t>Anxiety 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b="0" dirty="0" smtClean="0"/>
              <a:t>Frequent somatic complaints (headaches, stomachaches, </a:t>
            </a:r>
            <a:r>
              <a:rPr lang="en-US" sz="2000" b="0" dirty="0" err="1" smtClean="0"/>
              <a:t>etc</a:t>
            </a:r>
            <a:r>
              <a:rPr lang="en-US" sz="2000" b="0" dirty="0" smtClean="0"/>
              <a:t>)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b="0" dirty="0" smtClean="0"/>
              <a:t>More visits to the health office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b="0" dirty="0" smtClean="0"/>
              <a:t>Drop in grades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b="0" dirty="0" smtClean="0"/>
              <a:t>School avoidance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b="0" dirty="0" smtClean="0"/>
              <a:t>Panic attacks during the school day </a:t>
            </a:r>
            <a:endParaRPr lang="en-US" sz="2000" b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Signs and symptoms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5387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Where to go, what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400" dirty="0"/>
              <a:t>You are the expert when it comes to your child. </a:t>
            </a:r>
          </a:p>
          <a:p>
            <a:pPr algn="ctr"/>
            <a:r>
              <a:rPr lang="en-US" sz="1400" dirty="0"/>
              <a:t>However, there are people at your child’s school </a:t>
            </a:r>
          </a:p>
          <a:p>
            <a:pPr algn="ctr"/>
            <a:r>
              <a:rPr lang="en-US" sz="1400" dirty="0"/>
              <a:t>who can be helpful, and you should feel comfortable </a:t>
            </a:r>
          </a:p>
          <a:p>
            <a:pPr algn="ctr"/>
            <a:r>
              <a:rPr lang="en-US" sz="1400" dirty="0"/>
              <a:t>talking to them.</a:t>
            </a:r>
          </a:p>
          <a:p>
            <a:pPr algn="ctr"/>
            <a:r>
              <a:rPr lang="en-US" sz="1400" dirty="0">
                <a:solidFill>
                  <a:schemeClr val="accent2"/>
                </a:solidFill>
              </a:rPr>
              <a:t>Why should I talk to someone at my child’s </a:t>
            </a:r>
          </a:p>
          <a:p>
            <a:pPr algn="ctr"/>
            <a:r>
              <a:rPr lang="en-US" sz="1400" dirty="0">
                <a:solidFill>
                  <a:schemeClr val="accent2"/>
                </a:solidFill>
              </a:rPr>
              <a:t>school?</a:t>
            </a:r>
          </a:p>
          <a:p>
            <a:pPr algn="ctr"/>
            <a:r>
              <a:rPr lang="en-US" sz="1400" dirty="0"/>
              <a:t>• School staff members can do a better job of </a:t>
            </a:r>
          </a:p>
          <a:p>
            <a:pPr algn="ctr"/>
            <a:r>
              <a:rPr lang="en-US" sz="1400" dirty="0"/>
              <a:t>teaching your child if they know what health </a:t>
            </a:r>
          </a:p>
          <a:p>
            <a:pPr algn="ctr"/>
            <a:r>
              <a:rPr lang="en-US" sz="1400" dirty="0"/>
              <a:t>and/or mental health help is needed</a:t>
            </a:r>
            <a:r>
              <a:rPr lang="en-US" sz="1400" dirty="0" smtClean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134499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Who can I talk to at my child’s school?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 smtClean="0"/>
              <a:t>Whoever your starting point is, please know that we work together to figure out who is best to work on interventions with your child. </a:t>
            </a:r>
          </a:p>
          <a:p>
            <a:pPr algn="ctr"/>
            <a:endParaRPr lang="en-US" sz="2000" dirty="0"/>
          </a:p>
          <a:p>
            <a:pPr algn="ctr"/>
            <a:r>
              <a:rPr lang="en-US" sz="2000" b="0" dirty="0" smtClean="0"/>
              <a:t>• </a:t>
            </a:r>
            <a:r>
              <a:rPr lang="en-US" sz="2000" b="0" dirty="0"/>
              <a:t>Classroom teacher • Principal or assistant principal</a:t>
            </a:r>
          </a:p>
          <a:p>
            <a:pPr algn="ctr"/>
            <a:r>
              <a:rPr lang="en-US" sz="2000" b="0" dirty="0"/>
              <a:t>• School nurse • School social worker</a:t>
            </a:r>
          </a:p>
          <a:p>
            <a:pPr algn="ctr"/>
            <a:r>
              <a:rPr lang="en-US" sz="2000" b="0" dirty="0"/>
              <a:t>• School counselor • Special education case manager</a:t>
            </a:r>
          </a:p>
          <a:p>
            <a:pPr algn="ctr"/>
            <a:r>
              <a:rPr lang="en-US" sz="2000" b="0" dirty="0"/>
              <a:t>• School psychologist • Transition teacher or specialist</a:t>
            </a:r>
          </a:p>
        </p:txBody>
      </p:sp>
    </p:spTree>
    <p:extLst>
      <p:ext uri="{BB962C8B-B14F-4D97-AF65-F5344CB8AC3E}">
        <p14:creationId xmlns:p14="http://schemas.microsoft.com/office/powerpoint/2010/main" xmlns="" val="640575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r>
              <a:rPr lang="en-US" u="sng" dirty="0" smtClean="0"/>
              <a:t>What I say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 smtClean="0"/>
              <a:t>I’m concerned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marL="0" indent="0"/>
            <a:endParaRPr lang="en-US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 smtClean="0"/>
              <a:t>What do you see at home?</a:t>
            </a:r>
          </a:p>
          <a:p>
            <a:pPr marL="0" indent="0"/>
            <a:endParaRPr lang="en-US" b="0" dirty="0"/>
          </a:p>
          <a:p>
            <a:pPr marL="0" indent="0"/>
            <a:endParaRPr lang="en-US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 smtClean="0"/>
              <a:t>Let me know if I can help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 smtClean="0"/>
              <a:t>Have you discussed it with your pediatrician? Did you bring the specifics up during your visit?</a:t>
            </a:r>
          </a:p>
          <a:p>
            <a:pPr marL="0" indent="0"/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r>
              <a:rPr lang="en-US" u="sng" dirty="0" smtClean="0"/>
              <a:t>What does it mean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100" b="0" dirty="0" smtClean="0"/>
              <a:t>We are partners. Please know the professional saying this believes your child is displaying behavior not typical to his or her peers. </a:t>
            </a:r>
            <a:endParaRPr lang="en-US" sz="2100" b="0" dirty="0"/>
          </a:p>
          <a:p>
            <a:pPr marL="0" indent="0"/>
            <a:endParaRPr lang="en-US" sz="2100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100" b="0" dirty="0" smtClean="0"/>
              <a:t>We are trying to gather information about different settings (home, school, daycare). It helps to determine a course of intervention. </a:t>
            </a:r>
          </a:p>
          <a:p>
            <a:pPr marL="0" indent="0"/>
            <a:endParaRPr lang="en-US" sz="2100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100" b="0" dirty="0" smtClean="0"/>
              <a:t>If you are worried about treatment cost, </a:t>
            </a:r>
            <a:r>
              <a:rPr lang="en-US" sz="2100" b="0" dirty="0"/>
              <a:t>t</a:t>
            </a:r>
            <a:r>
              <a:rPr lang="en-US" sz="2100" b="0" dirty="0" smtClean="0"/>
              <a:t>here </a:t>
            </a:r>
            <a:r>
              <a:rPr lang="en-US" sz="2100" i="1" dirty="0" smtClean="0"/>
              <a:t>are</a:t>
            </a:r>
            <a:r>
              <a:rPr lang="en-US" sz="2100" b="0" dirty="0" smtClean="0"/>
              <a:t> resources in the community I might be able to connect you to.</a:t>
            </a:r>
          </a:p>
          <a:p>
            <a:pPr marL="0" indent="0"/>
            <a:endParaRPr lang="en-US" sz="2100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100" b="0" dirty="0" smtClean="0"/>
              <a:t>Some parents assume the school professional is asking them to medicate their child. Not the case. Medical professionals have knowledge and access to medical resources that are additional to what a school does. </a:t>
            </a:r>
            <a:endParaRPr lang="en-US" sz="2100" b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7392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should I expect from the school?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b="0" dirty="0"/>
              <a:t>• To be treated as a key partner in your child’s </a:t>
            </a:r>
          </a:p>
          <a:p>
            <a:pPr algn="ctr"/>
            <a:r>
              <a:rPr lang="en-US" b="0" dirty="0"/>
              <a:t>education and care.</a:t>
            </a:r>
          </a:p>
          <a:p>
            <a:pPr algn="ctr"/>
            <a:r>
              <a:rPr lang="en-US" b="0" dirty="0"/>
              <a:t>• To get answers to your questions in a </a:t>
            </a:r>
          </a:p>
          <a:p>
            <a:pPr algn="ctr"/>
            <a:r>
              <a:rPr lang="en-US" b="0" dirty="0"/>
              <a:t>language you can understand, in writing if </a:t>
            </a:r>
          </a:p>
          <a:p>
            <a:pPr algn="ctr"/>
            <a:r>
              <a:rPr lang="en-US" b="0" dirty="0"/>
              <a:t>you ask for it.</a:t>
            </a:r>
          </a:p>
          <a:p>
            <a:pPr algn="ctr"/>
            <a:r>
              <a:rPr lang="en-US" b="0" dirty="0"/>
              <a:t>• To be told about any health or behavior or </a:t>
            </a:r>
          </a:p>
          <a:p>
            <a:pPr algn="ctr"/>
            <a:r>
              <a:rPr lang="en-US" b="0" dirty="0"/>
              <a:t>emotional related problems that happen at </a:t>
            </a:r>
          </a:p>
          <a:p>
            <a:pPr algn="ctr"/>
            <a:r>
              <a:rPr lang="en-US" b="0" dirty="0"/>
              <a:t>school.</a:t>
            </a:r>
          </a:p>
          <a:p>
            <a:pPr algn="ctr"/>
            <a:r>
              <a:rPr lang="en-US" b="0" dirty="0"/>
              <a:t>• To have a teacher, school nurse, counselor, </a:t>
            </a:r>
          </a:p>
          <a:p>
            <a:pPr algn="ctr"/>
            <a:r>
              <a:rPr lang="en-US" b="0" dirty="0"/>
              <a:t>or social worker answer questions about </a:t>
            </a:r>
          </a:p>
          <a:p>
            <a:pPr algn="ctr"/>
            <a:r>
              <a:rPr lang="en-US" b="0" dirty="0"/>
              <a:t>your child’s needs.</a:t>
            </a:r>
          </a:p>
        </p:txBody>
      </p:sp>
    </p:spTree>
    <p:extLst>
      <p:ext uri="{BB962C8B-B14F-4D97-AF65-F5344CB8AC3E}">
        <p14:creationId xmlns:p14="http://schemas.microsoft.com/office/powerpoint/2010/main" xmlns="" val="21198271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46016"/>
            <a:ext cx="689348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ADVOCATE! </a:t>
            </a:r>
          </a:p>
          <a:p>
            <a:pPr algn="ctr"/>
            <a:r>
              <a:rPr lang="en-US" sz="3200" dirty="0" smtClean="0"/>
              <a:t>We want you to be heard. </a:t>
            </a:r>
          </a:p>
          <a:p>
            <a:pPr algn="ctr"/>
            <a:r>
              <a:rPr lang="en-US" sz="3200" dirty="0" smtClean="0"/>
              <a:t>If you don’t feel you have been, please </a:t>
            </a:r>
          </a:p>
          <a:p>
            <a:pPr algn="ctr"/>
            <a:r>
              <a:rPr lang="en-US" sz="3200" dirty="0" smtClean="0"/>
              <a:t>feel free to talk to someone else.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134366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</a:t>
            </a:r>
            <a:r>
              <a:rPr lang="en-US" dirty="0" smtClean="0">
                <a:solidFill>
                  <a:srgbClr val="FF0000"/>
                </a:solidFill>
              </a:rPr>
              <a:t>services</a:t>
            </a:r>
            <a:r>
              <a:rPr lang="en-US" dirty="0" smtClean="0"/>
              <a:t> are available at my child’s school?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1300" dirty="0" smtClean="0"/>
          </a:p>
          <a:p>
            <a:r>
              <a:rPr lang="en-US" sz="2000" dirty="0" smtClean="0"/>
              <a:t>-</a:t>
            </a:r>
            <a:r>
              <a:rPr lang="en-US" sz="2000" i="1" u="sng" dirty="0" smtClean="0"/>
              <a:t>Social Work Services: </a:t>
            </a:r>
            <a:r>
              <a:rPr lang="en-US" sz="2000" b="0" dirty="0" smtClean="0"/>
              <a:t>resource referral ; collaboration with teachers; short term therapeutic interventions </a:t>
            </a:r>
          </a:p>
          <a:p>
            <a:r>
              <a:rPr lang="en-US" sz="2000" dirty="0" smtClean="0"/>
              <a:t>-</a:t>
            </a:r>
            <a:r>
              <a:rPr lang="en-US" sz="2000" i="1" u="sng" dirty="0" smtClean="0"/>
              <a:t>School Psychologists, Guidance Counselor, School Nurse are also available </a:t>
            </a:r>
          </a:p>
          <a:p>
            <a:endParaRPr lang="en-US" sz="2000" dirty="0" smtClean="0"/>
          </a:p>
          <a:p>
            <a:r>
              <a:rPr lang="en-US" sz="2000" dirty="0">
                <a:solidFill>
                  <a:srgbClr val="0070C0"/>
                </a:solidFill>
              </a:rPr>
              <a:t>We communicate as a team and schools have a process in place for addressing student needs (Student Assistance Teams, Problem Solving Teams, Response to Intervention</a:t>
            </a:r>
            <a:r>
              <a:rPr lang="en-US" sz="2000" dirty="0" smtClean="0">
                <a:solidFill>
                  <a:srgbClr val="0070C0"/>
                </a:solidFill>
              </a:rPr>
              <a:t>).</a:t>
            </a:r>
            <a:endParaRPr lang="en-US" sz="2000" dirty="0">
              <a:solidFill>
                <a:srgbClr val="0070C0"/>
              </a:solidFill>
            </a:endParaRPr>
          </a:p>
          <a:p>
            <a:endParaRPr lang="en-US" sz="2000" dirty="0">
              <a:solidFill>
                <a:srgbClr val="0070C0"/>
              </a:solidFill>
            </a:endParaRPr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xmlns="" val="3040837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609600"/>
            <a:ext cx="521393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What are some of the possible </a:t>
            </a:r>
            <a:r>
              <a:rPr lang="en-US" sz="3200" b="1" dirty="0" smtClean="0">
                <a:solidFill>
                  <a:srgbClr val="FF0000"/>
                </a:solidFill>
              </a:rPr>
              <a:t>interventions</a:t>
            </a:r>
            <a:r>
              <a:rPr lang="en-US" sz="3200" b="1" dirty="0" smtClean="0"/>
              <a:t> at school to help my child?</a:t>
            </a:r>
          </a:p>
          <a:p>
            <a:endParaRPr lang="en-US" dirty="0"/>
          </a:p>
          <a:p>
            <a:r>
              <a:rPr lang="en-US" dirty="0" smtClean="0"/>
              <a:t>-</a:t>
            </a:r>
            <a:r>
              <a:rPr lang="en-US" dirty="0"/>
              <a:t>Check ins during the day</a:t>
            </a:r>
          </a:p>
          <a:p>
            <a:r>
              <a:rPr lang="en-US" dirty="0"/>
              <a:t>-Assisting with testing environment (small group </a:t>
            </a:r>
            <a:r>
              <a:rPr lang="en-US" dirty="0" smtClean="0"/>
              <a:t>testing, or quiet area for testing for test anxiety)</a:t>
            </a:r>
            <a:endParaRPr lang="en-US" dirty="0"/>
          </a:p>
          <a:p>
            <a:r>
              <a:rPr lang="en-US" dirty="0"/>
              <a:t>-Skill teaching/training</a:t>
            </a:r>
          </a:p>
          <a:p>
            <a:r>
              <a:rPr lang="en-US" dirty="0"/>
              <a:t>-Emotional regulation</a:t>
            </a:r>
          </a:p>
          <a:p>
            <a:r>
              <a:rPr lang="en-US" dirty="0"/>
              <a:t>-Break times/break areas </a:t>
            </a:r>
          </a:p>
          <a:p>
            <a:r>
              <a:rPr lang="en-US" dirty="0"/>
              <a:t>-Support strategies </a:t>
            </a:r>
            <a:r>
              <a:rPr lang="en-US" dirty="0" smtClean="0"/>
              <a:t>recommended </a:t>
            </a:r>
            <a:r>
              <a:rPr lang="en-US" dirty="0"/>
              <a:t>by therapist/doctor </a:t>
            </a:r>
          </a:p>
        </p:txBody>
      </p:sp>
    </p:spTree>
    <p:extLst>
      <p:ext uri="{BB962C8B-B14F-4D97-AF65-F5344CB8AC3E}">
        <p14:creationId xmlns:p14="http://schemas.microsoft.com/office/powerpoint/2010/main" xmlns="" val="34186231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533400"/>
            <a:ext cx="35052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What if those interventions aren’t </a:t>
            </a:r>
            <a:r>
              <a:rPr lang="en-US" sz="2800" dirty="0" smtClean="0">
                <a:solidFill>
                  <a:srgbClr val="FF0000"/>
                </a:solidFill>
              </a:rPr>
              <a:t>enough</a:t>
            </a:r>
            <a:r>
              <a:rPr lang="en-US" sz="2800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When </a:t>
            </a:r>
            <a:r>
              <a:rPr lang="en-US" dirty="0"/>
              <a:t>mental health needs are </a:t>
            </a:r>
            <a:r>
              <a:rPr lang="en-US" dirty="0" smtClean="0"/>
              <a:t>  significantly impacting learning, there </a:t>
            </a:r>
            <a:r>
              <a:rPr lang="en-US" dirty="0"/>
              <a:t>is a process in every district to review and determine the best plan of action for </a:t>
            </a:r>
            <a:r>
              <a:rPr lang="en-US" dirty="0" smtClean="0"/>
              <a:t>your </a:t>
            </a:r>
            <a:r>
              <a:rPr lang="en-US" dirty="0"/>
              <a:t>child and their needs.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-Special Education Evaluation</a:t>
            </a:r>
          </a:p>
          <a:p>
            <a:r>
              <a:rPr lang="en-US" dirty="0" smtClean="0"/>
              <a:t>-Section 504 Plan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810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7438" y="609600"/>
            <a:ext cx="8164415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does depression and </a:t>
            </a:r>
          </a:p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nxiety look like at </a:t>
            </a:r>
          </a:p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ifferent ages from a 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School perspective?</a:t>
            </a:r>
            <a:endParaRPr lang="en-US" sz="5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8376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>
                <a:solidFill>
                  <a:schemeClr val="accent2"/>
                </a:solidFill>
              </a:rPr>
              <a:t/>
            </a:r>
            <a:br>
              <a:rPr lang="en-US" sz="5400" dirty="0" smtClean="0">
                <a:solidFill>
                  <a:schemeClr val="accent2"/>
                </a:solidFill>
              </a:rPr>
            </a:br>
            <a:r>
              <a:rPr lang="en-US" sz="5400" dirty="0">
                <a:solidFill>
                  <a:schemeClr val="accent2"/>
                </a:solidFill>
              </a:rPr>
              <a:t/>
            </a:r>
            <a:br>
              <a:rPr lang="en-US" sz="5400" dirty="0">
                <a:solidFill>
                  <a:schemeClr val="accent2"/>
                </a:solidFill>
              </a:rPr>
            </a:br>
            <a:r>
              <a:rPr lang="en-US" sz="5400" dirty="0" smtClean="0">
                <a:solidFill>
                  <a:schemeClr val="accent2"/>
                </a:solidFill>
              </a:rPr>
              <a:t/>
            </a:r>
            <a:br>
              <a:rPr lang="en-US" sz="5400" dirty="0" smtClean="0">
                <a:solidFill>
                  <a:schemeClr val="accent2"/>
                </a:solidFill>
              </a:rPr>
            </a:br>
            <a:r>
              <a:rPr lang="en-US" sz="5400" dirty="0" smtClean="0">
                <a:solidFill>
                  <a:schemeClr val="accent2"/>
                </a:solidFill>
              </a:rPr>
              <a:t>The pre-k years </a:t>
            </a:r>
            <a:endParaRPr lang="en-US" sz="5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9929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444240" cy="377952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1300" u="sng" dirty="0" smtClean="0"/>
              <a:t>Depression</a:t>
            </a:r>
          </a:p>
          <a:p>
            <a:pPr algn="ctr"/>
            <a:r>
              <a:rPr lang="en-US" sz="1300" b="0" dirty="0" smtClean="0"/>
              <a:t>Looks bored or listless</a:t>
            </a:r>
          </a:p>
          <a:p>
            <a:pPr algn="ctr"/>
            <a:r>
              <a:rPr lang="en-US" sz="1300" b="0" dirty="0" smtClean="0"/>
              <a:t>Seems left out / rejected</a:t>
            </a:r>
          </a:p>
          <a:p>
            <a:pPr algn="ctr"/>
            <a:r>
              <a:rPr lang="en-US" sz="1300" b="0" dirty="0" smtClean="0"/>
              <a:t>Not interested in activities including play</a:t>
            </a:r>
          </a:p>
          <a:p>
            <a:pPr algn="ctr"/>
            <a:r>
              <a:rPr lang="en-US" sz="1300" b="0" dirty="0" smtClean="0"/>
              <a:t>Not having fun or enthusiastic</a:t>
            </a:r>
          </a:p>
          <a:p>
            <a:pPr algn="ctr"/>
            <a:r>
              <a:rPr lang="en-US" sz="1300" b="0" dirty="0" smtClean="0"/>
              <a:t>Looks sad and tearful</a:t>
            </a:r>
          </a:p>
          <a:p>
            <a:pPr algn="ctr"/>
            <a:r>
              <a:rPr lang="en-US" sz="1300" b="0" dirty="0" smtClean="0"/>
              <a:t>Doesn’t seem to care about anything</a:t>
            </a:r>
          </a:p>
          <a:p>
            <a:pPr algn="ctr"/>
            <a:r>
              <a:rPr lang="en-US" sz="1300" b="0" dirty="0" smtClean="0"/>
              <a:t>Avoids contact with others / rejects others</a:t>
            </a:r>
          </a:p>
          <a:p>
            <a:pPr algn="ctr"/>
            <a:r>
              <a:rPr lang="en-US" sz="1300" b="0" dirty="0" smtClean="0"/>
              <a:t>Seems cranky, irritable or moody</a:t>
            </a:r>
          </a:p>
          <a:p>
            <a:pPr algn="ctr"/>
            <a:r>
              <a:rPr lang="en-US" sz="1300" b="0" dirty="0" smtClean="0"/>
              <a:t>Needs to rest frequently / looks tired</a:t>
            </a:r>
          </a:p>
          <a:p>
            <a:pPr algn="ctr"/>
            <a:r>
              <a:rPr lang="en-US" sz="1300" b="0" dirty="0" smtClean="0"/>
              <a:t>Cries for no apparent reason</a:t>
            </a:r>
          </a:p>
          <a:p>
            <a:pPr algn="ctr"/>
            <a:r>
              <a:rPr lang="en-US" sz="1300" b="0" dirty="0" smtClean="0"/>
              <a:t>Looks angry / argumentative</a:t>
            </a:r>
          </a:p>
          <a:p>
            <a:pPr algn="ctr"/>
            <a:r>
              <a:rPr lang="en-US" sz="1300" b="0" dirty="0" smtClean="0"/>
              <a:t>Hits or fights with others</a:t>
            </a:r>
          </a:p>
          <a:p>
            <a:pPr algn="ctr"/>
            <a:r>
              <a:rPr lang="en-US" sz="1300" b="0" dirty="0" smtClean="0"/>
              <a:t>Physical complaints (head aches, stomach aches)</a:t>
            </a:r>
          </a:p>
          <a:p>
            <a:pPr algn="ctr"/>
            <a:endParaRPr lang="en-US" sz="1200" b="0" dirty="0" smtClean="0"/>
          </a:p>
          <a:p>
            <a:pPr algn="ctr"/>
            <a:endParaRPr lang="en-US" sz="1200" b="0" dirty="0" smtClean="0"/>
          </a:p>
          <a:p>
            <a:pPr algn="ctr"/>
            <a:endParaRPr lang="en-US" sz="1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0" y="1097280"/>
            <a:ext cx="3328416" cy="377952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1400" u="sng" dirty="0" smtClean="0"/>
              <a:t>Anxiety</a:t>
            </a:r>
          </a:p>
          <a:p>
            <a:pPr algn="ctr"/>
            <a:r>
              <a:rPr lang="en-US" sz="1300" b="0" dirty="0" smtClean="0"/>
              <a:t>Has difficulty stopping worries</a:t>
            </a:r>
          </a:p>
          <a:p>
            <a:pPr algn="ctr"/>
            <a:r>
              <a:rPr lang="en-US" sz="1300" b="0" dirty="0" smtClean="0"/>
              <a:t>Worries he will do something embarrassing or “stupid” in front of others</a:t>
            </a:r>
          </a:p>
          <a:p>
            <a:pPr algn="ctr"/>
            <a:r>
              <a:rPr lang="en-US" sz="1300" b="0" dirty="0" smtClean="0"/>
              <a:t>Keeps checking that he has done things right / needs constant reassurance</a:t>
            </a:r>
          </a:p>
          <a:p>
            <a:pPr algn="ctr"/>
            <a:r>
              <a:rPr lang="en-US" sz="1300" b="0" dirty="0" smtClean="0"/>
              <a:t>Tense, restless or irritable due to worrying</a:t>
            </a:r>
          </a:p>
          <a:p>
            <a:pPr algn="ctr"/>
            <a:r>
              <a:rPr lang="en-US" sz="1300" b="0" dirty="0" smtClean="0"/>
              <a:t>Is scared to ask an adult /teacher for help</a:t>
            </a:r>
          </a:p>
          <a:p>
            <a:pPr algn="ctr"/>
            <a:r>
              <a:rPr lang="en-US" sz="1300" b="0" dirty="0" smtClean="0"/>
              <a:t>Is reluctant to go to sleep without you or to sleep away from you / home</a:t>
            </a:r>
          </a:p>
          <a:p>
            <a:pPr algn="ctr"/>
            <a:r>
              <a:rPr lang="en-US" sz="1300" b="0" dirty="0" smtClean="0"/>
              <a:t>Has trouble sleeping due to worrying</a:t>
            </a:r>
          </a:p>
          <a:p>
            <a:pPr algn="ctr"/>
            <a:r>
              <a:rPr lang="en-US" sz="1300" b="0" dirty="0" smtClean="0"/>
              <a:t>Afraid to talk or write in front of others / class</a:t>
            </a:r>
          </a:p>
          <a:p>
            <a:pPr algn="ctr"/>
            <a:r>
              <a:rPr lang="en-US" sz="1300" b="0" dirty="0" smtClean="0"/>
              <a:t>Worried that something bad might happen to him or a parent (kidnapped, lost, sick, death) so he won’t be able to see you again</a:t>
            </a:r>
          </a:p>
          <a:p>
            <a:pPr algn="ctr"/>
            <a:r>
              <a:rPr lang="en-US" sz="1300" b="0" dirty="0" smtClean="0"/>
              <a:t>Becomes overly distressed about your leaving him at school / daycare (separation)</a:t>
            </a:r>
          </a:p>
          <a:p>
            <a:pPr algn="ctr"/>
            <a:r>
              <a:rPr lang="en-US" sz="1300" b="0" dirty="0"/>
              <a:t>Physical complaints (head aches, stomach aches)</a:t>
            </a:r>
          </a:p>
          <a:p>
            <a:pPr algn="ctr"/>
            <a:endParaRPr lang="en-US" sz="1300" b="0" dirty="0" smtClean="0"/>
          </a:p>
          <a:p>
            <a:pPr algn="ctr"/>
            <a:endParaRPr lang="en-US" sz="1300" b="0" dirty="0" smtClean="0"/>
          </a:p>
          <a:p>
            <a:pPr algn="ctr"/>
            <a:endParaRPr lang="en-US" sz="1300" b="0" dirty="0" smtClean="0"/>
          </a:p>
          <a:p>
            <a:pPr algn="ctr"/>
            <a:endParaRPr lang="en-US" sz="1300" b="0" dirty="0" smtClean="0"/>
          </a:p>
          <a:p>
            <a:pPr algn="ctr"/>
            <a:endParaRPr lang="en-US" sz="1300" b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Signs and symptoms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0368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1676400"/>
            <a:ext cx="66919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Elementary Years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9946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en-US" sz="2000" u="sng" dirty="0" smtClean="0"/>
              <a:t>Depression</a:t>
            </a:r>
          </a:p>
          <a:p>
            <a:pPr algn="ctr"/>
            <a:r>
              <a:rPr lang="en-US" sz="2000" b="0" dirty="0" smtClean="0"/>
              <a:t>Sadness that won’t go away</a:t>
            </a:r>
          </a:p>
          <a:p>
            <a:pPr algn="ctr"/>
            <a:r>
              <a:rPr lang="en-US" sz="2000" b="0" dirty="0" smtClean="0"/>
              <a:t>Frequent fearfulness</a:t>
            </a:r>
          </a:p>
          <a:p>
            <a:pPr algn="ctr"/>
            <a:r>
              <a:rPr lang="en-US" sz="2000" b="0" dirty="0" smtClean="0"/>
              <a:t>Low self Esteem and guilt</a:t>
            </a:r>
          </a:p>
          <a:p>
            <a:pPr algn="ctr"/>
            <a:r>
              <a:rPr lang="en-US" sz="2000" b="0" dirty="0" smtClean="0"/>
              <a:t>Hopelessness</a:t>
            </a:r>
          </a:p>
          <a:p>
            <a:pPr algn="ctr"/>
            <a:r>
              <a:rPr lang="en-US" sz="2000" b="0" dirty="0" smtClean="0"/>
              <a:t>Irritability</a:t>
            </a:r>
          </a:p>
          <a:p>
            <a:pPr algn="ctr"/>
            <a:r>
              <a:rPr lang="en-US" sz="2000" b="0" dirty="0" smtClean="0"/>
              <a:t>School avoidance</a:t>
            </a:r>
          </a:p>
          <a:p>
            <a:pPr algn="ctr"/>
            <a:r>
              <a:rPr lang="en-US" sz="2000" b="0" dirty="0" smtClean="0"/>
              <a:t>Frequent complaints of aches and pains</a:t>
            </a:r>
          </a:p>
          <a:p>
            <a:pPr algn="ctr"/>
            <a:r>
              <a:rPr lang="en-US" sz="2000" b="0" dirty="0" smtClean="0"/>
              <a:t>Thought of death or suicide</a:t>
            </a:r>
          </a:p>
          <a:p>
            <a:pPr algn="ctr"/>
            <a:r>
              <a:rPr lang="en-US" sz="2000" b="0" dirty="0" smtClean="0"/>
              <a:t>Self-deprecating remarks</a:t>
            </a:r>
          </a:p>
          <a:p>
            <a:pPr algn="ctr"/>
            <a:r>
              <a:rPr lang="en-US" sz="2000" b="0" dirty="0" smtClean="0"/>
              <a:t>Persistent boredom, low energy, or poor concentration</a:t>
            </a:r>
          </a:p>
          <a:p>
            <a:pPr algn="ctr"/>
            <a:r>
              <a:rPr lang="en-US" sz="2000" b="0" dirty="0" smtClean="0"/>
              <a:t>Increased activity</a:t>
            </a:r>
          </a:p>
          <a:p>
            <a:pPr algn="ctr"/>
            <a:endParaRPr lang="en-US" sz="2000" b="0" dirty="0" smtClean="0"/>
          </a:p>
          <a:p>
            <a:pPr algn="ctr"/>
            <a:endParaRPr lang="en-US" sz="2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en-US" sz="2000" u="sng" dirty="0" smtClean="0"/>
              <a:t>Anxiety</a:t>
            </a:r>
          </a:p>
          <a:p>
            <a:pPr algn="ctr"/>
            <a:r>
              <a:rPr lang="en-US" sz="2000" b="0" dirty="0" smtClean="0"/>
              <a:t>(generalized anxiety disorder, phobias, social phobias, Obsessive-compulsive disorder, panic disorder, post-traumatic stress disorder)</a:t>
            </a:r>
          </a:p>
          <a:p>
            <a:pPr algn="ctr"/>
            <a:r>
              <a:rPr lang="en-US" sz="2000" b="0" dirty="0" smtClean="0"/>
              <a:t>Absences</a:t>
            </a:r>
          </a:p>
          <a:p>
            <a:pPr algn="ctr"/>
            <a:r>
              <a:rPr lang="en-US" sz="2000" b="0" dirty="0" smtClean="0"/>
              <a:t>Refusal to join in social activities</a:t>
            </a:r>
          </a:p>
          <a:p>
            <a:pPr algn="ctr"/>
            <a:r>
              <a:rPr lang="en-US" sz="2000" b="0" dirty="0" smtClean="0"/>
              <a:t>Isolating behavior</a:t>
            </a:r>
          </a:p>
          <a:p>
            <a:pPr algn="ctr"/>
            <a:r>
              <a:rPr lang="en-US" sz="2000" b="0" dirty="0" smtClean="0"/>
              <a:t>Excessive worry about homework/grades</a:t>
            </a:r>
          </a:p>
          <a:p>
            <a:pPr algn="ctr"/>
            <a:r>
              <a:rPr lang="en-US" sz="2000" b="0" dirty="0" smtClean="0"/>
              <a:t>Physical complaints</a:t>
            </a:r>
          </a:p>
          <a:p>
            <a:pPr algn="ctr"/>
            <a:r>
              <a:rPr lang="en-US" sz="2000" b="0" dirty="0" smtClean="0"/>
              <a:t>Unrealistic, obsessive fears</a:t>
            </a:r>
          </a:p>
          <a:p>
            <a:pPr algn="ctr"/>
            <a:r>
              <a:rPr lang="en-US" sz="2000" b="0" dirty="0" smtClean="0"/>
              <a:t>Tension about everyday life events</a:t>
            </a:r>
          </a:p>
          <a:p>
            <a:pPr algn="ctr"/>
            <a:endParaRPr lang="en-US" sz="2000" b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Signs and symptoms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0162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00200" y="2047977"/>
            <a:ext cx="518693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Middle Years</a:t>
            </a:r>
          </a:p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5922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822960" y="1088136"/>
            <a:ext cx="3200400" cy="371246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2000" u="sng" dirty="0" smtClean="0"/>
              <a:t>Depression</a:t>
            </a:r>
          </a:p>
          <a:p>
            <a:pPr algn="ctr"/>
            <a:r>
              <a:rPr lang="en-US" sz="2000" b="0" dirty="0" smtClean="0"/>
              <a:t>Poor academic motivation</a:t>
            </a:r>
          </a:p>
          <a:p>
            <a:pPr algn="ctr"/>
            <a:r>
              <a:rPr lang="en-US" sz="2000" b="0" dirty="0" smtClean="0"/>
              <a:t>Flat affect or sad demeanor</a:t>
            </a:r>
          </a:p>
          <a:p>
            <a:pPr algn="ctr"/>
            <a:r>
              <a:rPr lang="en-US" sz="2000" b="0" dirty="0" smtClean="0"/>
              <a:t>Social isolation</a:t>
            </a:r>
          </a:p>
          <a:p>
            <a:pPr algn="ctr"/>
            <a:r>
              <a:rPr lang="en-US" sz="2000" b="0" dirty="0" smtClean="0"/>
              <a:t>Pessimism and feelings of hopelessness</a:t>
            </a:r>
          </a:p>
          <a:p>
            <a:pPr algn="ctr"/>
            <a:r>
              <a:rPr lang="en-US" sz="2000" b="0" dirty="0" smtClean="0"/>
              <a:t>Irritability and overreactions</a:t>
            </a:r>
          </a:p>
          <a:p>
            <a:pPr algn="ctr"/>
            <a:r>
              <a:rPr lang="en-US" sz="2000" b="0" dirty="0" smtClean="0"/>
              <a:t>Sleep changes</a:t>
            </a:r>
          </a:p>
          <a:p>
            <a:pPr algn="ctr"/>
            <a:r>
              <a:rPr lang="en-US" sz="2000" b="0" dirty="0" smtClean="0"/>
              <a:t>Fatigue</a:t>
            </a:r>
          </a:p>
          <a:p>
            <a:pPr algn="ctr"/>
            <a:r>
              <a:rPr lang="en-US" sz="2000" b="0" dirty="0" smtClean="0"/>
              <a:t>Somatic complaints</a:t>
            </a:r>
          </a:p>
          <a:p>
            <a:pPr algn="ctr"/>
            <a:r>
              <a:rPr lang="en-US" sz="2000" b="0" dirty="0" smtClean="0"/>
              <a:t>Appetite changes</a:t>
            </a:r>
          </a:p>
          <a:p>
            <a:pPr algn="ctr"/>
            <a:r>
              <a:rPr lang="en-US" sz="2000" b="0" dirty="0" smtClean="0"/>
              <a:t>Loss of interest in activities or school participation</a:t>
            </a:r>
            <a:endParaRPr lang="en-US" sz="2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en-US" sz="2000" u="sng" dirty="0" smtClean="0"/>
              <a:t>Anxiety</a:t>
            </a:r>
          </a:p>
          <a:p>
            <a:pPr algn="ctr"/>
            <a:r>
              <a:rPr lang="en-US" sz="2000" b="0" dirty="0" smtClean="0"/>
              <a:t>Somatic complaints</a:t>
            </a:r>
            <a:r>
              <a:rPr lang="en-US" sz="2000" b="0" dirty="0"/>
              <a:t> </a:t>
            </a:r>
            <a:r>
              <a:rPr lang="en-US" sz="2000" b="0" dirty="0" smtClean="0"/>
              <a:t>such as; headaches, stomach aches &amp; muscle pain</a:t>
            </a:r>
            <a:endParaRPr lang="en-US" sz="2000" b="0" dirty="0"/>
          </a:p>
          <a:p>
            <a:pPr algn="ctr"/>
            <a:r>
              <a:rPr lang="en-US" sz="2000" b="0" dirty="0" smtClean="0"/>
              <a:t>Excessive worry leads to avoidance behaviors;</a:t>
            </a:r>
            <a:r>
              <a:rPr lang="en-US" sz="2000" b="0" dirty="0"/>
              <a:t> </a:t>
            </a:r>
            <a:r>
              <a:rPr lang="en-US" sz="2000" b="0" dirty="0" smtClean="0"/>
              <a:t>(assignments, class, attendance, social isolation)</a:t>
            </a:r>
          </a:p>
          <a:p>
            <a:pPr algn="ctr"/>
            <a:r>
              <a:rPr lang="en-US" sz="2000" b="0" dirty="0" smtClean="0"/>
              <a:t>Sleep disturbances</a:t>
            </a:r>
          </a:p>
          <a:p>
            <a:pPr algn="ctr"/>
            <a:r>
              <a:rPr lang="en-US" sz="2000" b="0" dirty="0" smtClean="0"/>
              <a:t>Restless, irritability and frustration</a:t>
            </a:r>
          </a:p>
          <a:p>
            <a:pPr algn="ctr"/>
            <a:r>
              <a:rPr lang="en-US" sz="2000" b="0" dirty="0" smtClean="0"/>
              <a:t>Falling  grades</a:t>
            </a:r>
          </a:p>
          <a:p>
            <a:pPr algn="ctr"/>
            <a:r>
              <a:rPr lang="en-US" sz="2000" b="0" dirty="0" smtClean="0"/>
              <a:t> Panic attacks</a:t>
            </a:r>
          </a:p>
          <a:p>
            <a:pPr algn="ctr"/>
            <a:r>
              <a:rPr lang="en-US" sz="2000" b="0" dirty="0" smtClean="0"/>
              <a:t>Frequent bathroom trips</a:t>
            </a:r>
          </a:p>
          <a:p>
            <a:pPr algn="ctr"/>
            <a:endParaRPr lang="en-US" sz="2000" dirty="0" smtClean="0"/>
          </a:p>
          <a:p>
            <a:pPr algn="ctr"/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Signs and symptoms</a:t>
            </a:r>
            <a:br>
              <a:rPr lang="en-US" dirty="0" smtClean="0"/>
            </a:br>
            <a:r>
              <a:rPr lang="en-US" sz="1800" dirty="0" smtClean="0"/>
              <a:t>*In addition to the other symptoms explained in younger ages*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89666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1600200"/>
            <a:ext cx="45873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Teen Years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2436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143</TotalTime>
  <Words>1117</Words>
  <Application>Microsoft Office PowerPoint</Application>
  <PresentationFormat>On-screen Show (4:3)</PresentationFormat>
  <Paragraphs>181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Angles</vt:lpstr>
      <vt:lpstr>Depression and Anxiety 101</vt:lpstr>
      <vt:lpstr>Slide 2</vt:lpstr>
      <vt:lpstr>   The pre-k years </vt:lpstr>
      <vt:lpstr>Signs and symptoms </vt:lpstr>
      <vt:lpstr>Slide 5</vt:lpstr>
      <vt:lpstr>Signs and symptoms </vt:lpstr>
      <vt:lpstr>Slide 7</vt:lpstr>
      <vt:lpstr>Signs and symptoms *In addition to the other symptoms explained in younger ages*</vt:lpstr>
      <vt:lpstr>Slide 9</vt:lpstr>
      <vt:lpstr>Signs and symptoms </vt:lpstr>
      <vt:lpstr>Where to go, what to do?</vt:lpstr>
      <vt:lpstr>Who can I talk to at my child’s school?</vt:lpstr>
      <vt:lpstr>Communication</vt:lpstr>
      <vt:lpstr>What should I expect from the school?</vt:lpstr>
      <vt:lpstr>Slide 15</vt:lpstr>
      <vt:lpstr>What services are available at my child’s school?</vt:lpstr>
      <vt:lpstr>Slide 17</vt:lpstr>
      <vt:lpstr>Slide 18</vt:lpstr>
    </vt:vector>
  </TitlesOfParts>
  <Company>ISD 719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Depression and Anxiety 101</dc:title>
  <dc:creator>Nancy VanHorne</dc:creator>
  <cp:lastModifiedBy>Renee</cp:lastModifiedBy>
  <cp:revision>24</cp:revision>
  <dcterms:created xsi:type="dcterms:W3CDTF">2013-12-02T19:33:22Z</dcterms:created>
  <dcterms:modified xsi:type="dcterms:W3CDTF">2014-02-24T16:53:09Z</dcterms:modified>
</cp:coreProperties>
</file>